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84" r:id="rId2"/>
  </p:sldMasterIdLst>
  <p:notesMasterIdLst>
    <p:notesMasterId r:id="rId37"/>
  </p:notesMasterIdLst>
  <p:sldIdLst>
    <p:sldId id="256" r:id="rId3"/>
    <p:sldId id="257" r:id="rId4"/>
    <p:sldId id="259" r:id="rId5"/>
    <p:sldId id="258" r:id="rId6"/>
    <p:sldId id="260" r:id="rId7"/>
    <p:sldId id="261" r:id="rId8"/>
    <p:sldId id="263" r:id="rId9"/>
    <p:sldId id="264" r:id="rId10"/>
    <p:sldId id="262" r:id="rId11"/>
    <p:sldId id="265" r:id="rId12"/>
    <p:sldId id="281" r:id="rId13"/>
    <p:sldId id="270" r:id="rId14"/>
    <p:sldId id="266" r:id="rId15"/>
    <p:sldId id="267" r:id="rId16"/>
    <p:sldId id="268" r:id="rId17"/>
    <p:sldId id="269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9" r:id="rId26"/>
    <p:sldId id="289" r:id="rId27"/>
    <p:sldId id="290" r:id="rId28"/>
    <p:sldId id="282" r:id="rId29"/>
    <p:sldId id="287" r:id="rId30"/>
    <p:sldId id="288" r:id="rId31"/>
    <p:sldId id="280" r:id="rId32"/>
    <p:sldId id="283" r:id="rId33"/>
    <p:sldId id="284" r:id="rId34"/>
    <p:sldId id="285" r:id="rId35"/>
    <p:sldId id="286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08" y="-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09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D805A5-E666-4015-95F9-AE8BE7247B1B}" type="datetimeFigureOut">
              <a:rPr lang="en-US" smtClean="0"/>
              <a:pPr/>
              <a:t>2/11/2013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5D3A7E-D84E-41EB-AEB5-92EF5A2C2915}" type="slidenum">
              <a:rPr lang="en-ZA" smtClean="0"/>
              <a:pPr/>
              <a:t>‹#›</a:t>
            </a:fld>
            <a:endParaRPr lang="en-Z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ZA" dirty="0" smtClean="0"/>
              <a:t>Irrigation will give you good yield.</a:t>
            </a: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5D3A7E-D84E-41EB-AEB5-92EF5A2C2915}" type="slidenum">
              <a:rPr lang="en-ZA" smtClean="0"/>
              <a:pPr/>
              <a:t>6</a:t>
            </a:fld>
            <a:endParaRPr lang="en-Z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ZA" dirty="0" smtClean="0"/>
              <a:t>It is expected that a period of 42 days will surpass from the day when seed were planted until the first crop can be harvested.</a:t>
            </a:r>
            <a:endParaRPr lang="en-ZA" smtClean="0"/>
          </a:p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5D3A7E-D84E-41EB-AEB5-92EF5A2C2915}" type="slidenum">
              <a:rPr lang="en-ZA" smtClean="0"/>
              <a:pPr/>
              <a:t>16</a:t>
            </a:fld>
            <a:endParaRPr lang="en-Z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99320-C3DF-4401-A5F2-A02327399FD3}" type="datetimeFigureOut">
              <a:rPr lang="en-US" smtClean="0"/>
              <a:pPr/>
              <a:t>2/11/2013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75958-BDD2-46C2-9345-F5A7EC74D8A4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99320-C3DF-4401-A5F2-A02327399FD3}" type="datetimeFigureOut">
              <a:rPr lang="en-US" smtClean="0"/>
              <a:pPr/>
              <a:t>2/11/2013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75958-BDD2-46C2-9345-F5A7EC74D8A4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99320-C3DF-4401-A5F2-A02327399FD3}" type="datetimeFigureOut">
              <a:rPr lang="en-US" smtClean="0"/>
              <a:pPr/>
              <a:t>2/11/2013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75958-BDD2-46C2-9345-F5A7EC74D8A4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99320-C3DF-4401-A5F2-A02327399FD3}" type="datetimeFigureOut">
              <a:rPr lang="en-US" smtClean="0"/>
              <a:pPr/>
              <a:t>2/11/2013</a:t>
            </a:fld>
            <a:endParaRPr lang="en-Z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75958-BDD2-46C2-9345-F5A7EC74D8A4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99320-C3DF-4401-A5F2-A02327399FD3}" type="datetimeFigureOut">
              <a:rPr lang="en-US" smtClean="0"/>
              <a:pPr/>
              <a:t>2/11/2013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75958-BDD2-46C2-9345-F5A7EC74D8A4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99320-C3DF-4401-A5F2-A02327399FD3}" type="datetimeFigureOut">
              <a:rPr lang="en-US" smtClean="0"/>
              <a:pPr/>
              <a:t>2/11/2013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75958-BDD2-46C2-9345-F5A7EC74D8A4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99320-C3DF-4401-A5F2-A02327399FD3}" type="datetimeFigureOut">
              <a:rPr lang="en-US" smtClean="0"/>
              <a:pPr/>
              <a:t>2/11/2013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75958-BDD2-46C2-9345-F5A7EC74D8A4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99320-C3DF-4401-A5F2-A02327399FD3}" type="datetimeFigureOut">
              <a:rPr lang="en-US" smtClean="0"/>
              <a:pPr/>
              <a:t>2/11/2013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75958-BDD2-46C2-9345-F5A7EC74D8A4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99320-C3DF-4401-A5F2-A02327399FD3}" type="datetimeFigureOut">
              <a:rPr lang="en-US" smtClean="0"/>
              <a:pPr/>
              <a:t>2/11/2013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75958-BDD2-46C2-9345-F5A7EC74D8A4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99320-C3DF-4401-A5F2-A02327399FD3}" type="datetimeFigureOut">
              <a:rPr lang="en-US" smtClean="0"/>
              <a:pPr/>
              <a:t>2/11/2013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75958-BDD2-46C2-9345-F5A7EC74D8A4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99320-C3DF-4401-A5F2-A02327399FD3}" type="datetimeFigureOut">
              <a:rPr lang="en-US" smtClean="0"/>
              <a:pPr/>
              <a:t>2/11/2013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75958-BDD2-46C2-9345-F5A7EC74D8A4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99320-C3DF-4401-A5F2-A02327399FD3}" type="datetimeFigureOut">
              <a:rPr lang="en-US" smtClean="0"/>
              <a:pPr/>
              <a:t>2/11/2013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75958-BDD2-46C2-9345-F5A7EC74D8A4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99320-C3DF-4401-A5F2-A02327399FD3}" type="datetimeFigureOut">
              <a:rPr lang="en-US" smtClean="0"/>
              <a:pPr/>
              <a:t>2/11/2013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0D75958-BDD2-46C2-9345-F5A7EC74D8A4}" type="slidenum">
              <a:rPr lang="en-ZA" smtClean="0"/>
              <a:pPr/>
              <a:t>‹#›</a:t>
            </a:fld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99320-C3DF-4401-A5F2-A02327399FD3}" type="datetimeFigureOut">
              <a:rPr lang="en-US" smtClean="0"/>
              <a:pPr/>
              <a:t>2/11/2013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75958-BDD2-46C2-9345-F5A7EC74D8A4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99320-C3DF-4401-A5F2-A02327399FD3}" type="datetimeFigureOut">
              <a:rPr lang="en-US" smtClean="0"/>
              <a:pPr/>
              <a:t>2/11/2013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75958-BDD2-46C2-9345-F5A7EC74D8A4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99320-C3DF-4401-A5F2-A02327399FD3}" type="datetimeFigureOut">
              <a:rPr lang="en-US" smtClean="0"/>
              <a:pPr/>
              <a:t>2/11/2013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75958-BDD2-46C2-9345-F5A7EC74D8A4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99320-C3DF-4401-A5F2-A02327399FD3}" type="datetimeFigureOut">
              <a:rPr lang="en-US" smtClean="0"/>
              <a:pPr/>
              <a:t>2/11/2013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75958-BDD2-46C2-9345-F5A7EC74D8A4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99320-C3DF-4401-A5F2-A02327399FD3}" type="datetimeFigureOut">
              <a:rPr lang="en-US" smtClean="0"/>
              <a:pPr/>
              <a:t>2/11/2013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75958-BDD2-46C2-9345-F5A7EC74D8A4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99320-C3DF-4401-A5F2-A02327399FD3}" type="datetimeFigureOut">
              <a:rPr lang="en-US" smtClean="0"/>
              <a:pPr/>
              <a:t>2/11/2013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75958-BDD2-46C2-9345-F5A7EC74D8A4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99320-C3DF-4401-A5F2-A02327399FD3}" type="datetimeFigureOut">
              <a:rPr lang="en-US" smtClean="0"/>
              <a:pPr/>
              <a:t>2/11/2013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75958-BDD2-46C2-9345-F5A7EC74D8A4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99320-C3DF-4401-A5F2-A02327399FD3}" type="datetimeFigureOut">
              <a:rPr lang="en-US" smtClean="0"/>
              <a:pPr/>
              <a:t>2/11/2013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75958-BDD2-46C2-9345-F5A7EC74D8A4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99320-C3DF-4401-A5F2-A02327399FD3}" type="datetimeFigureOut">
              <a:rPr lang="en-US" smtClean="0"/>
              <a:pPr/>
              <a:t>2/11/2013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75958-BDD2-46C2-9345-F5A7EC74D8A4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B99320-C3DF-4401-A5F2-A02327399FD3}" type="datetimeFigureOut">
              <a:rPr lang="en-US" smtClean="0"/>
              <a:pPr/>
              <a:t>2/11/2013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D75958-BDD2-46C2-9345-F5A7EC74D8A4}" type="slidenum">
              <a:rPr lang="en-ZA" smtClean="0"/>
              <a:pPr/>
              <a:t>‹#›</a:t>
            </a:fld>
            <a:endParaRPr lang="en-Z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7B99320-C3DF-4401-A5F2-A02327399FD3}" type="datetimeFigureOut">
              <a:rPr lang="en-US" smtClean="0"/>
              <a:pPr/>
              <a:t>2/11/2013</a:t>
            </a:fld>
            <a:endParaRPr lang="en-Z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0D75958-BDD2-46C2-9345-F5A7EC74D8A4}" type="slidenum">
              <a:rPr lang="en-ZA" smtClean="0"/>
              <a:pPr/>
              <a:t>‹#›</a:t>
            </a:fld>
            <a:endParaRPr lang="en-ZA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ZA" dirty="0" smtClean="0"/>
              <a:t>PRODUCTION AND MARKETING</a:t>
            </a:r>
            <a:br>
              <a:rPr lang="en-ZA" dirty="0" smtClean="0"/>
            </a:br>
            <a:r>
              <a:rPr lang="en-ZA" dirty="0" smtClean="0"/>
              <a:t>OF </a:t>
            </a:r>
            <a:br>
              <a:rPr lang="en-ZA" dirty="0" smtClean="0"/>
            </a:br>
            <a:r>
              <a:rPr lang="en-ZA" dirty="0" smtClean="0"/>
              <a:t>LUCERNE </a:t>
            </a:r>
            <a:endParaRPr lang="en-Z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7290" y="5105400"/>
            <a:ext cx="6400800" cy="1752600"/>
          </a:xfrm>
        </p:spPr>
        <p:txBody>
          <a:bodyPr>
            <a:normAutofit/>
          </a:bodyPr>
          <a:lstStyle/>
          <a:p>
            <a:r>
              <a:rPr lang="en-US" sz="1400" dirty="0" smtClean="0"/>
              <a:t>NTOKOZO MDLALOSE</a:t>
            </a:r>
          </a:p>
          <a:p>
            <a:r>
              <a:rPr lang="en-US" sz="1400" dirty="0" smtClean="0"/>
              <a:t>SPECIALIST AGRICULTURAL ADVISORY SERVICES: NORTH REGION</a:t>
            </a:r>
          </a:p>
          <a:p>
            <a:r>
              <a:rPr lang="en-US" sz="1400" dirty="0" smtClean="0"/>
              <a:t>NOVEMBER 2012</a:t>
            </a:r>
            <a:endParaRPr lang="en-ZA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SEED VARIETY</a:t>
            </a:r>
            <a:endParaRPr lang="en-Z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00034" y="1857364"/>
          <a:ext cx="82296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ZA" sz="2800" dirty="0" smtClean="0">
                          <a:latin typeface="Arial" pitchFamily="34" charset="0"/>
                          <a:cs typeface="Arial" pitchFamily="34" charset="0"/>
                        </a:rPr>
                        <a:t>Variety</a:t>
                      </a:r>
                      <a:endParaRPr lang="en-ZA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2800" dirty="0" smtClean="0">
                          <a:latin typeface="Arial" pitchFamily="34" charset="0"/>
                          <a:cs typeface="Arial" pitchFamily="34" charset="0"/>
                        </a:rPr>
                        <a:t>Dormancy</a:t>
                      </a:r>
                      <a:r>
                        <a:rPr lang="en-ZA" sz="2800" baseline="0" dirty="0" smtClean="0">
                          <a:latin typeface="Arial" pitchFamily="34" charset="0"/>
                          <a:cs typeface="Arial" pitchFamily="34" charset="0"/>
                        </a:rPr>
                        <a:t> Group</a:t>
                      </a:r>
                      <a:endParaRPr lang="en-ZA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28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PAN 4546</a:t>
                      </a:r>
                      <a:endParaRPr lang="en-ZA" sz="2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28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</a:t>
                      </a:r>
                      <a:endParaRPr lang="en-ZA" sz="2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28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Pub 5681</a:t>
                      </a:r>
                      <a:endParaRPr lang="en-ZA" sz="2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28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</a:t>
                      </a:r>
                      <a:endParaRPr lang="en-ZA" sz="2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28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PAN 4764</a:t>
                      </a:r>
                      <a:endParaRPr lang="en-ZA" sz="2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28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</a:t>
                      </a:r>
                      <a:endParaRPr lang="en-ZA" sz="2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28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Phb</a:t>
                      </a:r>
                      <a:r>
                        <a:rPr lang="en-ZA" sz="2800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58N57</a:t>
                      </a:r>
                      <a:endParaRPr lang="en-ZA" sz="2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ZA" sz="28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8</a:t>
                      </a:r>
                      <a:endParaRPr lang="en-ZA" sz="2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SEED PRICES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Prices as follows (excl. VAT):</a:t>
            </a:r>
          </a:p>
          <a:p>
            <a:pPr marL="809625" indent="-542925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>
                <a:latin typeface="+mj-lt"/>
              </a:rPr>
              <a:t>Lucerne - SA Standard = R50.40 /kg - dormancy 5</a:t>
            </a:r>
          </a:p>
          <a:p>
            <a:pPr marL="809625" indent="-542925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>
                <a:latin typeface="+mj-lt"/>
              </a:rPr>
              <a:t>Lucerne - </a:t>
            </a:r>
            <a:r>
              <a:rPr lang="en-US" dirty="0" err="1" smtClean="0">
                <a:latin typeface="+mj-lt"/>
              </a:rPr>
              <a:t>Gea</a:t>
            </a:r>
            <a:r>
              <a:rPr lang="en-US" dirty="0" smtClean="0">
                <a:latin typeface="+mj-lt"/>
              </a:rPr>
              <a:t> = R68.25 /kg  - dormancy 7</a:t>
            </a:r>
          </a:p>
          <a:p>
            <a:pPr marL="809625" indent="-542925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>
                <a:latin typeface="+mj-lt"/>
              </a:rPr>
              <a:t>Lucerne - Marina = R68.25 /kg - dormancy 7/8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*Prices obtained from Bulk Seed Company</a:t>
            </a:r>
          </a:p>
          <a:p>
            <a:pPr>
              <a:buNone/>
            </a:pPr>
            <a:endParaRPr lang="en-ZA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TIME OF PLANTING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Lucerne may be planted in either autumn or spring. </a:t>
            </a:r>
          </a:p>
          <a:p>
            <a:endParaRPr lang="en-ZA" dirty="0" smtClean="0"/>
          </a:p>
          <a:p>
            <a:r>
              <a:rPr lang="en-ZA" dirty="0" smtClean="0"/>
              <a:t>Spring sowing can begin in September-November.</a:t>
            </a:r>
          </a:p>
          <a:p>
            <a:endParaRPr lang="en-ZA" dirty="0" smtClean="0"/>
          </a:p>
          <a:p>
            <a:r>
              <a:rPr lang="en-ZA" dirty="0" smtClean="0"/>
              <a:t>Autumn planting can begin in February-April. </a:t>
            </a:r>
          </a:p>
          <a:p>
            <a:endParaRPr lang="en-ZA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SOWING RATE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>
                <a:latin typeface="+mj-lt"/>
              </a:rPr>
              <a:t>The seeding </a:t>
            </a:r>
            <a:r>
              <a:rPr lang="en-ZA" dirty="0">
                <a:latin typeface="+mj-lt"/>
              </a:rPr>
              <a:t>rate for </a:t>
            </a:r>
            <a:r>
              <a:rPr lang="en-ZA" dirty="0" err="1">
                <a:latin typeface="+mj-lt"/>
              </a:rPr>
              <a:t>lucerne</a:t>
            </a:r>
            <a:r>
              <a:rPr lang="en-ZA" dirty="0">
                <a:latin typeface="+mj-lt"/>
              </a:rPr>
              <a:t> </a:t>
            </a:r>
            <a:r>
              <a:rPr lang="en-ZA" dirty="0" smtClean="0">
                <a:latin typeface="+mj-lt"/>
              </a:rPr>
              <a:t>vary from 12-18 </a:t>
            </a:r>
            <a:r>
              <a:rPr lang="en-ZA" dirty="0">
                <a:latin typeface="+mj-lt"/>
              </a:rPr>
              <a:t>kg/ha with differences based upon region, soil type, and seeding method</a:t>
            </a:r>
            <a:r>
              <a:rPr lang="en-ZA" dirty="0" smtClean="0">
                <a:latin typeface="+mj-lt"/>
              </a:rPr>
              <a:t>.</a:t>
            </a:r>
          </a:p>
          <a:p>
            <a:endParaRPr lang="en-ZA" dirty="0" smtClean="0">
              <a:latin typeface="+mj-lt"/>
            </a:endParaRPr>
          </a:p>
          <a:p>
            <a:r>
              <a:rPr lang="en-ZA" dirty="0" smtClean="0">
                <a:latin typeface="+mj-lt"/>
              </a:rPr>
              <a:t>The recommended seeding rate is 15kg/ha.</a:t>
            </a:r>
            <a:endParaRPr lang="en-ZA" dirty="0">
              <a:latin typeface="+mj-lt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SOIL pH AND LIMING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Aft>
                <a:spcPts val="600"/>
              </a:spcAft>
            </a:pPr>
            <a:r>
              <a:rPr lang="en-ZA" dirty="0">
                <a:latin typeface="+mj-lt"/>
              </a:rPr>
              <a:t>Lucerne is one of the few crops which will thrive on a soil with a high </a:t>
            </a:r>
            <a:r>
              <a:rPr lang="en-ZA" dirty="0" err="1">
                <a:latin typeface="+mj-lt"/>
              </a:rPr>
              <a:t>pH.</a:t>
            </a:r>
            <a:r>
              <a:rPr lang="en-ZA" dirty="0">
                <a:latin typeface="+mj-lt"/>
              </a:rPr>
              <a:t> </a:t>
            </a:r>
            <a:endParaRPr lang="en-ZA" dirty="0" smtClean="0">
              <a:latin typeface="+mj-lt"/>
            </a:endParaRPr>
          </a:p>
          <a:p>
            <a:pPr>
              <a:spcAft>
                <a:spcPts val="600"/>
              </a:spcAft>
            </a:pPr>
            <a:endParaRPr lang="en-ZA" dirty="0" smtClean="0">
              <a:latin typeface="+mj-lt"/>
            </a:endParaRPr>
          </a:p>
          <a:p>
            <a:pPr>
              <a:spcAft>
                <a:spcPts val="600"/>
              </a:spcAft>
            </a:pPr>
            <a:r>
              <a:rPr lang="en-ZA" dirty="0" smtClean="0">
                <a:latin typeface="+mj-lt"/>
              </a:rPr>
              <a:t>Acidity </a:t>
            </a:r>
            <a:r>
              <a:rPr lang="en-ZA" dirty="0">
                <a:latin typeface="+mj-lt"/>
              </a:rPr>
              <a:t>will not be tolerated</a:t>
            </a:r>
            <a:r>
              <a:rPr lang="en-ZA" dirty="0" smtClean="0">
                <a:latin typeface="+mj-lt"/>
              </a:rPr>
              <a:t>.</a:t>
            </a:r>
          </a:p>
          <a:p>
            <a:pPr>
              <a:spcAft>
                <a:spcPts val="600"/>
              </a:spcAft>
            </a:pPr>
            <a:endParaRPr lang="en-ZA" dirty="0" smtClean="0">
              <a:latin typeface="+mj-lt"/>
            </a:endParaRPr>
          </a:p>
          <a:p>
            <a:pPr>
              <a:spcAft>
                <a:spcPts val="600"/>
              </a:spcAft>
            </a:pPr>
            <a:r>
              <a:rPr lang="en-ZA" dirty="0" smtClean="0">
                <a:latin typeface="+mj-lt"/>
              </a:rPr>
              <a:t>For </a:t>
            </a:r>
            <a:r>
              <a:rPr lang="en-ZA" dirty="0">
                <a:latin typeface="+mj-lt"/>
              </a:rPr>
              <a:t>maximum yields, the land should be limed to a pH of </a:t>
            </a:r>
            <a:r>
              <a:rPr lang="en-ZA" dirty="0" smtClean="0">
                <a:latin typeface="+mj-lt"/>
              </a:rPr>
              <a:t>6.5 </a:t>
            </a:r>
            <a:r>
              <a:rPr lang="en-ZA" dirty="0">
                <a:latin typeface="+mj-lt"/>
              </a:rPr>
              <a:t>to </a:t>
            </a:r>
            <a:r>
              <a:rPr lang="en-ZA" dirty="0" smtClean="0">
                <a:latin typeface="+mj-lt"/>
              </a:rPr>
              <a:t>6.8. </a:t>
            </a:r>
          </a:p>
          <a:p>
            <a:endParaRPr lang="en-ZA" dirty="0" smtClean="0">
              <a:latin typeface="+mj-lt"/>
            </a:endParaRPr>
          </a:p>
          <a:p>
            <a:r>
              <a:rPr lang="en-ZA" dirty="0" smtClean="0">
                <a:latin typeface="+mj-lt"/>
              </a:rPr>
              <a:t>Yield </a:t>
            </a:r>
            <a:r>
              <a:rPr lang="en-ZA" dirty="0">
                <a:latin typeface="+mj-lt"/>
              </a:rPr>
              <a:t>of </a:t>
            </a:r>
            <a:r>
              <a:rPr lang="en-ZA" dirty="0" err="1">
                <a:latin typeface="+mj-lt"/>
              </a:rPr>
              <a:t>lucerne</a:t>
            </a:r>
            <a:r>
              <a:rPr lang="en-ZA" dirty="0">
                <a:latin typeface="+mj-lt"/>
              </a:rPr>
              <a:t> drops rapidly in soil of pH less than 6.7</a:t>
            </a:r>
          </a:p>
          <a:p>
            <a:endParaRPr lang="en-ZA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YIELD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ZA" b="1" dirty="0">
                <a:latin typeface="+mj-lt"/>
              </a:rPr>
              <a:t>Yields vary </a:t>
            </a:r>
            <a:r>
              <a:rPr lang="en-ZA" dirty="0">
                <a:latin typeface="+mj-lt"/>
              </a:rPr>
              <a:t>with region, weather, and the crop's </a:t>
            </a:r>
            <a:r>
              <a:rPr lang="en-ZA" dirty="0" smtClean="0">
                <a:latin typeface="+mj-lt"/>
              </a:rPr>
              <a:t>stage of </a:t>
            </a:r>
            <a:r>
              <a:rPr lang="en-ZA" dirty="0">
                <a:latin typeface="+mj-lt"/>
              </a:rPr>
              <a:t>maturity when cut</a:t>
            </a:r>
            <a:r>
              <a:rPr lang="en-ZA" dirty="0" smtClean="0">
                <a:latin typeface="+mj-lt"/>
              </a:rPr>
              <a:t>.</a:t>
            </a:r>
          </a:p>
          <a:p>
            <a:r>
              <a:rPr lang="en-ZA" dirty="0" smtClean="0">
                <a:latin typeface="+mj-lt"/>
              </a:rPr>
              <a:t>Yields </a:t>
            </a:r>
            <a:r>
              <a:rPr lang="en-ZA" b="1" dirty="0" smtClean="0">
                <a:latin typeface="+mj-lt"/>
              </a:rPr>
              <a:t>also depend </a:t>
            </a:r>
            <a:r>
              <a:rPr lang="en-ZA" dirty="0" smtClean="0">
                <a:latin typeface="+mj-lt"/>
              </a:rPr>
              <a:t>on </a:t>
            </a:r>
            <a:r>
              <a:rPr lang="en-ZA" dirty="0">
                <a:latin typeface="+mj-lt"/>
              </a:rPr>
              <a:t>the plant population, maintenance of the crop and the variety that has been cultivated.  </a:t>
            </a:r>
            <a:endParaRPr lang="en-ZA" dirty="0" smtClean="0">
              <a:latin typeface="+mj-lt"/>
            </a:endParaRPr>
          </a:p>
          <a:p>
            <a:r>
              <a:rPr lang="en-ZA" b="1" dirty="0" smtClean="0">
                <a:latin typeface="+mj-lt"/>
              </a:rPr>
              <a:t>Average yield </a:t>
            </a:r>
            <a:r>
              <a:rPr lang="en-ZA" dirty="0" smtClean="0">
                <a:latin typeface="+mj-lt"/>
              </a:rPr>
              <a:t>ranges between 15 000 kg to 30 000 kg per hectare. </a:t>
            </a:r>
          </a:p>
          <a:p>
            <a:r>
              <a:rPr lang="en-US" dirty="0" smtClean="0">
                <a:latin typeface="+mj-lt"/>
              </a:rPr>
              <a:t>The </a:t>
            </a:r>
            <a:r>
              <a:rPr lang="en-US" b="1" dirty="0" smtClean="0">
                <a:latin typeface="+mj-lt"/>
              </a:rPr>
              <a:t>first cutting </a:t>
            </a:r>
            <a:r>
              <a:rPr lang="en-US" dirty="0" smtClean="0">
                <a:latin typeface="+mj-lt"/>
              </a:rPr>
              <a:t>gives an average yield of about 1.5-2 tons/ha. and then the </a:t>
            </a:r>
            <a:r>
              <a:rPr lang="en-US" b="1" dirty="0" smtClean="0">
                <a:latin typeface="+mj-lt"/>
              </a:rPr>
              <a:t>yield increases </a:t>
            </a:r>
            <a:r>
              <a:rPr lang="en-US" dirty="0" smtClean="0">
                <a:latin typeface="+mj-lt"/>
              </a:rPr>
              <a:t>during subsequent cuttings.</a:t>
            </a:r>
            <a:endParaRPr lang="en-ZA" dirty="0">
              <a:latin typeface="+mj-lt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HARVESTING TIME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/>
              <a:t>Lucerne is mechanically harvested </a:t>
            </a:r>
            <a:endParaRPr lang="en-ZA" dirty="0" smtClean="0"/>
          </a:p>
          <a:p>
            <a:endParaRPr lang="en-ZA" dirty="0" smtClean="0"/>
          </a:p>
          <a:p>
            <a:r>
              <a:rPr lang="en-ZA" dirty="0" smtClean="0"/>
              <a:t>First </a:t>
            </a:r>
            <a:r>
              <a:rPr lang="en-ZA" dirty="0"/>
              <a:t>cutting should commence at the bud stage and the subsequent cuttings follow just after flowering. </a:t>
            </a:r>
            <a:endParaRPr lang="en-ZA" dirty="0" smtClean="0"/>
          </a:p>
          <a:p>
            <a:endParaRPr lang="en-ZA" dirty="0" smtClean="0"/>
          </a:p>
          <a:p>
            <a:r>
              <a:rPr lang="en-ZA" dirty="0" smtClean="0"/>
              <a:t>It is expected that the period between </a:t>
            </a:r>
            <a:r>
              <a:rPr lang="en-ZA" b="1" dirty="0" smtClean="0"/>
              <a:t>Planting</a:t>
            </a:r>
            <a:r>
              <a:rPr lang="en-ZA" dirty="0" smtClean="0"/>
              <a:t> to </a:t>
            </a:r>
            <a:r>
              <a:rPr lang="en-ZA" b="1" dirty="0" smtClean="0"/>
              <a:t>first cut </a:t>
            </a:r>
            <a:r>
              <a:rPr lang="en-ZA" dirty="0" smtClean="0"/>
              <a:t>is 42 days.</a:t>
            </a:r>
          </a:p>
          <a:p>
            <a:endParaRPr lang="en-ZA" dirty="0" smtClean="0"/>
          </a:p>
          <a:p>
            <a:r>
              <a:rPr lang="en-ZA" dirty="0" smtClean="0"/>
              <a:t>You can cut lucerne five or six times a year.</a:t>
            </a:r>
          </a:p>
          <a:p>
            <a:pPr>
              <a:buNone/>
            </a:pPr>
            <a:endParaRPr lang="en-ZA" dirty="0"/>
          </a:p>
          <a:p>
            <a:endParaRPr lang="en-ZA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CROP ROTATION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ZA" dirty="0" smtClean="0"/>
              <a:t>Lucerne exhibits </a:t>
            </a:r>
            <a:r>
              <a:rPr lang="en-ZA" dirty="0" err="1" smtClean="0"/>
              <a:t>autotoxicity</a:t>
            </a:r>
            <a:r>
              <a:rPr lang="en-ZA" dirty="0" smtClean="0"/>
              <a:t>.</a:t>
            </a:r>
          </a:p>
          <a:p>
            <a:endParaRPr lang="en-ZA" dirty="0" smtClean="0"/>
          </a:p>
          <a:p>
            <a:r>
              <a:rPr lang="en-ZA" dirty="0" smtClean="0"/>
              <a:t>In other words </a:t>
            </a:r>
            <a:r>
              <a:rPr lang="en-ZA" dirty="0" err="1" smtClean="0"/>
              <a:t>lucerne</a:t>
            </a:r>
            <a:r>
              <a:rPr lang="en-ZA" dirty="0" smtClean="0"/>
              <a:t> plants produce a chemical(s) which suppress the germination and growth of </a:t>
            </a:r>
            <a:r>
              <a:rPr lang="en-ZA" dirty="0" err="1" smtClean="0"/>
              <a:t>lucerne</a:t>
            </a:r>
            <a:r>
              <a:rPr lang="en-ZA" dirty="0" smtClean="0"/>
              <a:t> seedlings.</a:t>
            </a:r>
          </a:p>
          <a:p>
            <a:endParaRPr lang="en-ZA" dirty="0" smtClean="0"/>
          </a:p>
          <a:p>
            <a:r>
              <a:rPr lang="en-ZA" dirty="0" smtClean="0"/>
              <a:t>Therefore, it is recommended that alfalfa fields be rotated with other species (for example, corn) before reseeding.</a:t>
            </a:r>
          </a:p>
          <a:p>
            <a:endParaRPr lang="en-ZA" dirty="0" smtClean="0"/>
          </a:p>
          <a:p>
            <a:r>
              <a:rPr lang="en-ZA" dirty="0" smtClean="0"/>
              <a:t>A rotation of 5 years is advised between </a:t>
            </a:r>
            <a:r>
              <a:rPr lang="en-ZA" dirty="0" err="1" smtClean="0"/>
              <a:t>lucerne</a:t>
            </a:r>
            <a:r>
              <a:rPr lang="en-ZA" dirty="0" smtClean="0"/>
              <a:t> crops.</a:t>
            </a:r>
            <a:endParaRPr lang="en-ZA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71546"/>
            <a:ext cx="8229600" cy="1928826"/>
          </a:xfrm>
        </p:spPr>
        <p:txBody>
          <a:bodyPr/>
          <a:lstStyle/>
          <a:p>
            <a:pPr algn="ctr"/>
            <a:r>
              <a:rPr lang="en-ZA" dirty="0" smtClean="0"/>
              <a:t>LUCERNE MARKETING</a:t>
            </a:r>
            <a:endParaRPr lang="en-ZA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LUCERNE CAN BE USED FOR: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ZA" b="1" dirty="0" smtClean="0"/>
              <a:t>GRAZING</a:t>
            </a:r>
          </a:p>
          <a:p>
            <a:pPr marL="890588" indent="-531813">
              <a:buFont typeface="Wingdings" pitchFamily="2" charset="2"/>
              <a:buChar char="Ø"/>
            </a:pPr>
            <a:r>
              <a:rPr lang="en-ZA" dirty="0" smtClean="0"/>
              <a:t>The pasture is not harvested but grazed by livestock. </a:t>
            </a:r>
          </a:p>
          <a:p>
            <a:pPr marL="890588" indent="-531813">
              <a:buFont typeface="Wingdings" pitchFamily="2" charset="2"/>
              <a:buChar char="Ø"/>
            </a:pPr>
            <a:r>
              <a:rPr lang="en-ZA" dirty="0" smtClean="0"/>
              <a:t>Lucerne has excellent qualities for grazing, but it can cause bloat.</a:t>
            </a:r>
          </a:p>
          <a:p>
            <a:pPr marL="358775" indent="-358775"/>
            <a:endParaRPr lang="en-ZA" b="1" dirty="0" smtClean="0"/>
          </a:p>
          <a:p>
            <a:pPr marL="358775" indent="-358775"/>
            <a:r>
              <a:rPr lang="en-ZA" b="1" dirty="0" smtClean="0"/>
              <a:t>SILAGE</a:t>
            </a:r>
          </a:p>
          <a:p>
            <a:pPr marL="890588" indent="-439738">
              <a:buFont typeface="Wingdings" pitchFamily="2" charset="2"/>
              <a:buChar char="Ø"/>
            </a:pPr>
            <a:r>
              <a:rPr lang="en-ZA" dirty="0" smtClean="0"/>
              <a:t>Fermented high moisture fodder that can be fed to ruminants.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OUTLINE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Lucerne Production</a:t>
            </a:r>
          </a:p>
          <a:p>
            <a:endParaRPr lang="en-ZA" dirty="0" smtClean="0"/>
          </a:p>
          <a:p>
            <a:endParaRPr lang="en-ZA" dirty="0" smtClean="0"/>
          </a:p>
          <a:p>
            <a:r>
              <a:rPr lang="en-ZA" dirty="0" smtClean="0"/>
              <a:t>Lucerne Marketing</a:t>
            </a:r>
          </a:p>
          <a:p>
            <a:endParaRPr lang="en-ZA" dirty="0" smtClean="0"/>
          </a:p>
          <a:p>
            <a:endParaRPr lang="en-ZA" dirty="0" smtClean="0"/>
          </a:p>
          <a:p>
            <a:r>
              <a:rPr lang="en-ZA" dirty="0" smtClean="0"/>
              <a:t>Economics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LUCERNE CAN BE USED FOR: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b="1" dirty="0" smtClean="0"/>
              <a:t>HAY</a:t>
            </a:r>
          </a:p>
          <a:p>
            <a:pPr marL="717550" indent="-450850">
              <a:buFont typeface="Wingdings" pitchFamily="2" charset="2"/>
              <a:buChar char="Ø"/>
            </a:pPr>
            <a:r>
              <a:rPr lang="en-ZA" dirty="0" smtClean="0"/>
              <a:t>Cut, dry and store </a:t>
            </a:r>
            <a:r>
              <a:rPr lang="en-ZA" dirty="0" err="1" smtClean="0"/>
              <a:t>lucerne</a:t>
            </a:r>
            <a:r>
              <a:rPr lang="en-ZA" dirty="0" smtClean="0"/>
              <a:t> for use as livestock fodder during times of scarcity.</a:t>
            </a:r>
          </a:p>
          <a:p>
            <a:pPr marL="358775" indent="-358775"/>
            <a:endParaRPr lang="en-ZA" b="1" dirty="0" smtClean="0"/>
          </a:p>
          <a:p>
            <a:pPr marL="358775" indent="-358775"/>
            <a:r>
              <a:rPr lang="en-ZA" b="1" dirty="0" smtClean="0"/>
              <a:t>FEEDING</a:t>
            </a:r>
          </a:p>
          <a:p>
            <a:pPr marL="717550" indent="-450850">
              <a:buFont typeface="Wingdings" pitchFamily="2" charset="2"/>
              <a:buChar char="Ø"/>
            </a:pPr>
            <a:r>
              <a:rPr lang="en-ZA" dirty="0" smtClean="0"/>
              <a:t>Dairy farmers and beef cattle farmers use it to feed their animals on a daily basis to sustain good levels of animal performance.</a:t>
            </a:r>
            <a:endParaRPr lang="en-ZA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LUCERNE CAN BE USED FOR: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ZA" b="1" dirty="0" smtClean="0"/>
              <a:t>HUMAN USES</a:t>
            </a:r>
          </a:p>
          <a:p>
            <a:pPr marL="717550" indent="-450850">
              <a:buFont typeface="Wingdings" pitchFamily="2" charset="2"/>
              <a:buChar char="Ø"/>
            </a:pPr>
            <a:r>
              <a:rPr lang="en-ZA" dirty="0" smtClean="0"/>
              <a:t>Lucerne is not only a valuable animal feed, but also has alternative uses, </a:t>
            </a:r>
            <a:r>
              <a:rPr lang="en-ZA" b="1" dirty="0" smtClean="0"/>
              <a:t>e.g. as a health food for humans.</a:t>
            </a:r>
          </a:p>
          <a:p>
            <a:pPr marL="717550" indent="-450850">
              <a:buFont typeface="Wingdings" pitchFamily="2" charset="2"/>
              <a:buChar char="Ø"/>
            </a:pPr>
            <a:endParaRPr lang="en-ZA" dirty="0" smtClean="0"/>
          </a:p>
          <a:p>
            <a:pPr marL="717550" indent="-450850">
              <a:buFont typeface="Wingdings" pitchFamily="2" charset="2"/>
              <a:buChar char="Ø"/>
            </a:pPr>
            <a:r>
              <a:rPr lang="en-ZA" dirty="0" smtClean="0"/>
              <a:t>can be used against allergies, arthritis, pregnancy sickness, stomach ulcers, and bad breath.</a:t>
            </a:r>
          </a:p>
          <a:p>
            <a:pPr marL="717550" indent="-450850">
              <a:buFont typeface="Wingdings" pitchFamily="2" charset="2"/>
              <a:buChar char="Ø"/>
            </a:pPr>
            <a:endParaRPr lang="en-ZA" dirty="0" smtClean="0"/>
          </a:p>
          <a:p>
            <a:pPr marL="717550" indent="-450850">
              <a:buFont typeface="Wingdings" pitchFamily="2" charset="2"/>
              <a:buChar char="Ø"/>
            </a:pPr>
            <a:r>
              <a:rPr lang="en-ZA" dirty="0" smtClean="0"/>
              <a:t>Lucerne is usually used either as pills, capsules or as a tea.</a:t>
            </a:r>
          </a:p>
          <a:p>
            <a:pPr marL="717550" indent="-450850">
              <a:buFont typeface="Wingdings" pitchFamily="2" charset="2"/>
              <a:buChar char="Ø"/>
            </a:pPr>
            <a:endParaRPr lang="en-ZA" dirty="0" smtClean="0"/>
          </a:p>
          <a:p>
            <a:pPr marL="717550" indent="-450850">
              <a:buFont typeface="Wingdings" pitchFamily="2" charset="2"/>
              <a:buChar char="Ø"/>
            </a:pPr>
            <a:endParaRPr lang="en-ZA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LUCERNE MARKETS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b="1" dirty="0" smtClean="0"/>
              <a:t>FEEDLOT</a:t>
            </a:r>
          </a:p>
          <a:p>
            <a:pPr marL="717550" indent="-358775">
              <a:buFont typeface="Wingdings" pitchFamily="2" charset="2"/>
              <a:buChar char="Ø"/>
            </a:pPr>
            <a:r>
              <a:rPr lang="en-ZA" dirty="0" smtClean="0"/>
              <a:t>Livestock is fed until they obtain market weight for good market prices and sold. </a:t>
            </a:r>
          </a:p>
          <a:p>
            <a:pPr marL="717550" indent="-358775">
              <a:buFont typeface="Wingdings" pitchFamily="2" charset="2"/>
              <a:buChar char="Ø"/>
            </a:pPr>
            <a:endParaRPr lang="en-ZA" dirty="0" smtClean="0"/>
          </a:p>
          <a:p>
            <a:pPr marL="717550" indent="-358775">
              <a:buFont typeface="Wingdings" pitchFamily="2" charset="2"/>
              <a:buChar char="Ø"/>
            </a:pPr>
            <a:r>
              <a:rPr lang="en-ZA" dirty="0" smtClean="0"/>
              <a:t>Feedlots can obtain hay and silage from the farmer to fatten the livestock before slaughtering.</a:t>
            </a:r>
            <a:endParaRPr lang="en-ZA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LUCERNE MARKETS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b="1" dirty="0" smtClean="0"/>
              <a:t>DAIRY FARMS</a:t>
            </a:r>
          </a:p>
          <a:p>
            <a:pPr marL="809625" indent="-542925">
              <a:buFont typeface="Wingdings" pitchFamily="2" charset="2"/>
              <a:buChar char="Ø"/>
            </a:pPr>
            <a:r>
              <a:rPr lang="en-ZA" dirty="0" smtClean="0"/>
              <a:t>Dairy cattle are fed for production of milk. The dairies will purchase hay, silage and other products. </a:t>
            </a:r>
            <a:endParaRPr lang="en-ZA" b="1" dirty="0" smtClean="0"/>
          </a:p>
          <a:p>
            <a:pPr marL="358775" indent="-358775"/>
            <a:endParaRPr lang="en-ZA" b="1" dirty="0" smtClean="0"/>
          </a:p>
          <a:p>
            <a:pPr marL="358775" indent="-358775"/>
            <a:r>
              <a:rPr lang="en-ZA" b="1" dirty="0" smtClean="0"/>
              <a:t>GRAZING</a:t>
            </a:r>
          </a:p>
          <a:p>
            <a:pPr marL="809625" indent="-542925">
              <a:buFont typeface="Wingdings" pitchFamily="2" charset="2"/>
              <a:buChar char="Ø"/>
            </a:pPr>
            <a:r>
              <a:rPr lang="en-ZA" dirty="0" smtClean="0"/>
              <a:t>Livestock from other farms can graze at a  rental price.</a:t>
            </a:r>
          </a:p>
          <a:p>
            <a:pPr marL="809625" indent="-542925">
              <a:buFont typeface="Wingdings" pitchFamily="2" charset="2"/>
              <a:buChar char="Ø"/>
            </a:pPr>
            <a:endParaRPr lang="en-ZA" dirty="0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ZA" dirty="0" smtClean="0"/>
              <a:t>ECONOMICS</a:t>
            </a:r>
            <a:endParaRPr lang="en-ZA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ESTABLISHMENT COST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Equipment Requirements per 1 000 ha</a:t>
            </a:r>
          </a:p>
          <a:p>
            <a:pPr>
              <a:buNone/>
            </a:pPr>
            <a:endParaRPr lang="en-ZA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071538" y="2285992"/>
          <a:ext cx="7358114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7520"/>
                <a:gridCol w="1643074"/>
                <a:gridCol w="1285884"/>
                <a:gridCol w="1571636"/>
              </a:tblGrid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ITEM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PRICE/UNIT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QUANTITY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TOTAL PRICE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Seeders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R   614 665.00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X 1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R  614 665.00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Fertilizer Spreaders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R     94 396.50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X 2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R   188 793.00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Sprayers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R     75 500.00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X 2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R   151 000.00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Mowers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R   148 050.00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X 2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R   296 100.00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Rakes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R   125</a:t>
                      </a:r>
                      <a:r>
                        <a:rPr lang="en-ZA" baseline="0" dirty="0" smtClean="0"/>
                        <a:t> 000.00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X 2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R   250 000.00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Balers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R1</a:t>
                      </a:r>
                      <a:r>
                        <a:rPr lang="en-ZA" baseline="0" dirty="0" smtClean="0"/>
                        <a:t> 034 550.00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X 2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R2 069 100.00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Loaders: Quickie loader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R      35 242.75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X 4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R   140 971.00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     Bale fork &amp; Attachments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R        4 497.50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X 4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R     17 990.00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     Big Bag Lifter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R        1 395.00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X 2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R       2 790.00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b="1" dirty="0" smtClean="0"/>
                        <a:t>TOTAL</a:t>
                      </a:r>
                      <a:endParaRPr lang="en-Z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b="1" dirty="0" smtClean="0"/>
                        <a:t>R3</a:t>
                      </a:r>
                      <a:r>
                        <a:rPr lang="en-ZA" b="1" baseline="0" dirty="0" smtClean="0"/>
                        <a:t> 731 409.00</a:t>
                      </a:r>
                      <a:endParaRPr lang="en-ZA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ESTABLISHMENT COSTS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OTHER ESTABLISHMENT COSTS MAY INCLUDE:</a:t>
            </a:r>
          </a:p>
          <a:p>
            <a:pPr lvl="3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en-ZA" sz="3200" dirty="0" smtClean="0"/>
              <a:t>HAY TRAILERS</a:t>
            </a:r>
          </a:p>
          <a:p>
            <a:pPr lvl="3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en-ZA" sz="3200" dirty="0" smtClean="0"/>
              <a:t>TRACTOR</a:t>
            </a:r>
          </a:p>
          <a:p>
            <a:pPr lvl="3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en-ZA" sz="3200" dirty="0" smtClean="0"/>
              <a:t>IRRIGATION INSTALATION</a:t>
            </a:r>
          </a:p>
          <a:p>
            <a:pPr lvl="3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en-ZA" sz="3200" dirty="0" smtClean="0"/>
              <a:t>SHED/STORAGE HOUSE</a:t>
            </a:r>
          </a:p>
          <a:p>
            <a:pPr lvl="3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en-ZA" sz="3200" dirty="0" smtClean="0"/>
              <a:t>OPERATING COSTS</a:t>
            </a:r>
            <a:endParaRPr lang="en-ZA" sz="32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PRODUCT INCOME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ZA" sz="3200" dirty="0" err="1" smtClean="0">
                <a:latin typeface="+mj-lt"/>
              </a:rPr>
              <a:t>Afriqua</a:t>
            </a:r>
            <a:r>
              <a:rPr lang="en-ZA" sz="3200" dirty="0" smtClean="0">
                <a:latin typeface="+mj-lt"/>
              </a:rPr>
              <a:t> developments has proposed a price of R1 000/ton for Lucerne Hay grade 1.</a:t>
            </a:r>
          </a:p>
          <a:p>
            <a:endParaRPr lang="en-ZA" sz="3200" dirty="0" smtClean="0">
              <a:latin typeface="+mj-lt"/>
            </a:endParaRPr>
          </a:p>
          <a:p>
            <a:r>
              <a:rPr lang="en-ZA" sz="3200" dirty="0" smtClean="0">
                <a:latin typeface="+mj-lt"/>
              </a:rPr>
              <a:t>The current market price for Lucerne Hay grade 1 is R1 800/ton.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/>
          <a:lstStyle/>
          <a:p>
            <a:r>
              <a:rPr lang="en-ZA" dirty="0" smtClean="0"/>
              <a:t>PRODUCT INCOME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At R1 000.00 per ton</a:t>
            </a:r>
          </a:p>
          <a:p>
            <a:endParaRPr lang="en-ZA" dirty="0" smtClean="0"/>
          </a:p>
          <a:p>
            <a:pPr>
              <a:buNone/>
            </a:pPr>
            <a:endParaRPr lang="en-ZA" dirty="0" smtClean="0"/>
          </a:p>
          <a:p>
            <a:r>
              <a:rPr lang="en-ZA" dirty="0" smtClean="0"/>
              <a:t>At R1 800.00 per ton</a:t>
            </a:r>
          </a:p>
          <a:p>
            <a:endParaRPr lang="en-ZA" dirty="0" smtClean="0"/>
          </a:p>
          <a:p>
            <a:endParaRPr lang="en-ZA" dirty="0" smtClean="0"/>
          </a:p>
          <a:p>
            <a:pPr>
              <a:buNone/>
            </a:pPr>
            <a:r>
              <a:rPr lang="en-ZA" b="1" dirty="0" smtClean="0"/>
              <a:t>  * NB</a:t>
            </a:r>
            <a:r>
              <a:rPr lang="en-ZA" dirty="0" smtClean="0"/>
              <a:t>: Assuming that all hay produce is Grade A</a:t>
            </a:r>
            <a:endParaRPr lang="en-ZA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85786" y="2214554"/>
          <a:ext cx="7358114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0264"/>
                <a:gridCol w="1143008"/>
                <a:gridCol w="1428760"/>
                <a:gridCol w="1285884"/>
                <a:gridCol w="1500198"/>
              </a:tblGrid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ITEM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UNIT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PRICE/UNIT (R)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QUANTITY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VALUE/HA (R)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Lucerne Hay Sold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Tons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1</a:t>
                      </a:r>
                      <a:r>
                        <a:rPr lang="en-ZA" baseline="0" dirty="0" smtClean="0"/>
                        <a:t> 000.00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15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b="1" dirty="0" smtClean="0"/>
                        <a:t>15 000.00</a:t>
                      </a:r>
                      <a:endParaRPr lang="en-ZA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785786" y="4000504"/>
          <a:ext cx="7572428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1702"/>
                <a:gridCol w="1071570"/>
                <a:gridCol w="1500198"/>
                <a:gridCol w="1285884"/>
                <a:gridCol w="1643074"/>
              </a:tblGrid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ITEM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UNIT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PRICE/UNIT (R)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QUANTITY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VALUE/HA (R)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Lucerne Hay Sold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Tons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1</a:t>
                      </a:r>
                      <a:r>
                        <a:rPr lang="en-ZA" baseline="0" dirty="0" smtClean="0"/>
                        <a:t> 800.00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15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b="1" dirty="0" smtClean="0"/>
                        <a:t>27</a:t>
                      </a:r>
                      <a:r>
                        <a:rPr lang="en-ZA" b="1" baseline="0" dirty="0" smtClean="0"/>
                        <a:t> </a:t>
                      </a:r>
                      <a:r>
                        <a:rPr lang="en-ZA" b="1" dirty="0" smtClean="0"/>
                        <a:t>000.00</a:t>
                      </a:r>
                      <a:endParaRPr lang="en-ZA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LUCERNE PRICES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sz="3200" dirty="0" smtClean="0">
                <a:latin typeface="+mj-lt"/>
              </a:rPr>
              <a:t>TWK Price – R98.00/bale</a:t>
            </a:r>
          </a:p>
          <a:p>
            <a:r>
              <a:rPr lang="en-ZA" sz="3200" dirty="0" err="1" smtClean="0">
                <a:latin typeface="+mj-lt"/>
              </a:rPr>
              <a:t>Assegay</a:t>
            </a:r>
            <a:r>
              <a:rPr lang="en-ZA" sz="3200" dirty="0" smtClean="0">
                <a:latin typeface="+mj-lt"/>
              </a:rPr>
              <a:t> Feeds (Durban) – R120.00/bale</a:t>
            </a:r>
          </a:p>
          <a:p>
            <a:r>
              <a:rPr lang="en-ZA" sz="3200" dirty="0" smtClean="0">
                <a:latin typeface="+mj-lt"/>
              </a:rPr>
              <a:t>Equerry (Hillcrest) – R95/bale and is R65/bale for the same company based in Cape Town.  </a:t>
            </a:r>
          </a:p>
          <a:p>
            <a:r>
              <a:rPr lang="en-ZA" sz="3200" dirty="0" smtClean="0">
                <a:latin typeface="+mj-lt"/>
              </a:rPr>
              <a:t>Northern Cape farmer – R80/bale </a:t>
            </a:r>
          </a:p>
          <a:p>
            <a:r>
              <a:rPr lang="en-ZA" sz="3200" dirty="0" smtClean="0">
                <a:latin typeface="+mj-lt"/>
              </a:rPr>
              <a:t>Lucerne Hay prices vary from one trader to another. </a:t>
            </a:r>
          </a:p>
          <a:p>
            <a:endParaRPr lang="en-Z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LUCERNE PRODUCTION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Lucerne is a </a:t>
            </a:r>
            <a:r>
              <a:rPr lang="en-ZA" b="1" dirty="0" smtClean="0"/>
              <a:t>perennial crop </a:t>
            </a:r>
            <a:r>
              <a:rPr lang="en-ZA" dirty="0" smtClean="0"/>
              <a:t>with a productive stand life of 5-7 years. </a:t>
            </a:r>
          </a:p>
          <a:p>
            <a:endParaRPr lang="en-ZA" dirty="0" smtClean="0"/>
          </a:p>
          <a:p>
            <a:r>
              <a:rPr lang="en-ZA" dirty="0" smtClean="0"/>
              <a:t>It is widely grown as forage for cattle and is often harvested as </a:t>
            </a:r>
            <a:r>
              <a:rPr lang="en-ZA" b="1" dirty="0" smtClean="0"/>
              <a:t>hay</a:t>
            </a:r>
            <a:r>
              <a:rPr lang="en-ZA" dirty="0" smtClean="0"/>
              <a:t>. </a:t>
            </a:r>
          </a:p>
          <a:p>
            <a:pPr>
              <a:buNone/>
            </a:pPr>
            <a:endParaRPr lang="en-Z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ESTABLISHMENT YEAR COSTS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PRE-HARVEST COSTS</a:t>
            </a:r>
          </a:p>
          <a:p>
            <a:pPr>
              <a:buNone/>
            </a:pPr>
            <a:endParaRPr lang="en-ZA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42912" y="2214554"/>
          <a:ext cx="7286674" cy="3876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1766"/>
                <a:gridCol w="785818"/>
                <a:gridCol w="1428760"/>
                <a:gridCol w="1285884"/>
                <a:gridCol w="1214446"/>
              </a:tblGrid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ITEM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UNIT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PRICE/UNIT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QUANTITY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COST/HA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Lucerne Seeds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Kg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88.00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  15.00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1 320.00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b="1" dirty="0" smtClean="0"/>
                        <a:t>Fertilizer</a:t>
                      </a:r>
                      <a:r>
                        <a:rPr lang="en-ZA" dirty="0" smtClean="0"/>
                        <a:t>:</a:t>
                      </a:r>
                      <a:r>
                        <a:rPr lang="en-ZA" baseline="0" dirty="0" smtClean="0"/>
                        <a:t> KCL</a:t>
                      </a:r>
                    </a:p>
                    <a:p>
                      <a:r>
                        <a:rPr lang="en-ZA" baseline="0" dirty="0" smtClean="0"/>
                        <a:t>                  Supers 10.5%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Ton</a:t>
                      </a:r>
                    </a:p>
                    <a:p>
                      <a:r>
                        <a:rPr lang="en-ZA" dirty="0" smtClean="0"/>
                        <a:t>Ton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5 275.00</a:t>
                      </a:r>
                    </a:p>
                    <a:p>
                      <a:r>
                        <a:rPr lang="en-ZA" dirty="0" smtClean="0"/>
                        <a:t>4 275.00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    0.20</a:t>
                      </a:r>
                    </a:p>
                    <a:p>
                      <a:r>
                        <a:rPr lang="en-ZA" dirty="0" smtClean="0"/>
                        <a:t>    0.57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1 055.00</a:t>
                      </a:r>
                    </a:p>
                    <a:p>
                      <a:r>
                        <a:rPr lang="en-ZA" dirty="0" smtClean="0"/>
                        <a:t>2 436.75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b="1" dirty="0" smtClean="0"/>
                        <a:t>Lime</a:t>
                      </a:r>
                      <a:r>
                        <a:rPr lang="en-ZA" dirty="0" smtClean="0"/>
                        <a:t>: </a:t>
                      </a:r>
                      <a:r>
                        <a:rPr lang="en-ZA" dirty="0" err="1" smtClean="0"/>
                        <a:t>Dolomitic</a:t>
                      </a:r>
                      <a:r>
                        <a:rPr lang="en-ZA" dirty="0" smtClean="0"/>
                        <a:t> Lime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Ton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1 175.00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    3.00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3 525.00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Agricultural Gypsum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Ton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1 175.00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    0.50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   587.50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b="1" dirty="0" smtClean="0"/>
                        <a:t>Pest Control</a:t>
                      </a:r>
                      <a:r>
                        <a:rPr lang="en-ZA" dirty="0" smtClean="0"/>
                        <a:t>: Karate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Kg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    123.28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    0.82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   101.09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b="1" dirty="0" smtClean="0"/>
                        <a:t>Trace Elements</a:t>
                      </a:r>
                      <a:r>
                        <a:rPr lang="en-ZA" dirty="0" smtClean="0"/>
                        <a:t>: Sodium   </a:t>
                      </a:r>
                      <a:r>
                        <a:rPr lang="en-ZA" dirty="0" err="1" smtClean="0"/>
                        <a:t>Molibdate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Kg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    261.19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    0.45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   117.54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Irrigation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mm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         3.44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800.00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2 752.00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b="1" dirty="0" smtClean="0"/>
                        <a:t>TOTAL</a:t>
                      </a:r>
                      <a:endParaRPr lang="en-Z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b="1" dirty="0" smtClean="0"/>
                        <a:t>11</a:t>
                      </a:r>
                      <a:r>
                        <a:rPr lang="en-ZA" b="1" baseline="0" dirty="0" smtClean="0"/>
                        <a:t> 895.69</a:t>
                      </a:r>
                      <a:endParaRPr lang="en-ZA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42910" y="2214554"/>
          <a:ext cx="7286674" cy="3876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1766"/>
                <a:gridCol w="785818"/>
                <a:gridCol w="1428760"/>
                <a:gridCol w="1285884"/>
                <a:gridCol w="1214446"/>
              </a:tblGrid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ITEM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UNIT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PRICE/UNIT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QUANTITY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COST/HA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Lucerne Seeds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Kg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ZA" dirty="0" smtClean="0"/>
                        <a:t>88.00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ZA" dirty="0" smtClean="0"/>
                        <a:t>  15.00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ZA" dirty="0" smtClean="0"/>
                        <a:t>1 320.00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b="1" dirty="0" smtClean="0"/>
                        <a:t>Fertilizer</a:t>
                      </a:r>
                      <a:r>
                        <a:rPr lang="en-ZA" dirty="0" smtClean="0"/>
                        <a:t>:</a:t>
                      </a:r>
                      <a:r>
                        <a:rPr lang="en-ZA" baseline="0" dirty="0" smtClean="0"/>
                        <a:t> KCL</a:t>
                      </a:r>
                    </a:p>
                    <a:p>
                      <a:r>
                        <a:rPr lang="en-ZA" baseline="0" dirty="0" smtClean="0"/>
                        <a:t>                  Supers 10.5%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Ton</a:t>
                      </a:r>
                    </a:p>
                    <a:p>
                      <a:pPr algn="ctr"/>
                      <a:r>
                        <a:rPr lang="en-ZA" dirty="0" smtClean="0"/>
                        <a:t>Ton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ZA" dirty="0" smtClean="0"/>
                        <a:t>5 275.00</a:t>
                      </a:r>
                    </a:p>
                    <a:p>
                      <a:pPr algn="r"/>
                      <a:r>
                        <a:rPr lang="en-ZA" dirty="0" smtClean="0"/>
                        <a:t>4 275.00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ZA" dirty="0" smtClean="0"/>
                        <a:t>    0.20</a:t>
                      </a:r>
                    </a:p>
                    <a:p>
                      <a:pPr algn="r"/>
                      <a:r>
                        <a:rPr lang="en-ZA" dirty="0" smtClean="0"/>
                        <a:t>    0.57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ZA" dirty="0" smtClean="0"/>
                        <a:t>1 055.00</a:t>
                      </a:r>
                    </a:p>
                    <a:p>
                      <a:pPr algn="r"/>
                      <a:r>
                        <a:rPr lang="en-ZA" dirty="0" smtClean="0"/>
                        <a:t>2 436.75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b="1" dirty="0" smtClean="0"/>
                        <a:t>Lime</a:t>
                      </a:r>
                      <a:r>
                        <a:rPr lang="en-ZA" dirty="0" smtClean="0"/>
                        <a:t>: </a:t>
                      </a:r>
                      <a:r>
                        <a:rPr lang="en-ZA" dirty="0" err="1" smtClean="0"/>
                        <a:t>Dolomitic</a:t>
                      </a:r>
                      <a:r>
                        <a:rPr lang="en-ZA" dirty="0" smtClean="0"/>
                        <a:t> Lime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Ton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ZA" dirty="0" smtClean="0"/>
                        <a:t>1 175.00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ZA" dirty="0" smtClean="0"/>
                        <a:t>    3.00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ZA" dirty="0" smtClean="0"/>
                        <a:t>3 525.00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Agricultural Gypsum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Ton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ZA" dirty="0" smtClean="0"/>
                        <a:t>1 175.00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ZA" dirty="0" smtClean="0"/>
                        <a:t>    0.50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ZA" dirty="0" smtClean="0"/>
                        <a:t>   587.50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b="1" dirty="0" smtClean="0"/>
                        <a:t>Pest Control</a:t>
                      </a:r>
                      <a:r>
                        <a:rPr lang="en-ZA" dirty="0" smtClean="0"/>
                        <a:t>: Karate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Kg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ZA" dirty="0" smtClean="0"/>
                        <a:t>    123.28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ZA" dirty="0" smtClean="0"/>
                        <a:t>    0.82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ZA" dirty="0" smtClean="0"/>
                        <a:t>   101.09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b="1" dirty="0" smtClean="0"/>
                        <a:t>Trace Elements</a:t>
                      </a:r>
                      <a:r>
                        <a:rPr lang="en-ZA" dirty="0" smtClean="0"/>
                        <a:t>: Sodium   </a:t>
                      </a:r>
                      <a:r>
                        <a:rPr lang="en-ZA" dirty="0" err="1" smtClean="0"/>
                        <a:t>Molibdate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Kg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ZA" dirty="0" smtClean="0"/>
                        <a:t>    261.19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ZA" dirty="0" smtClean="0"/>
                        <a:t>    0.45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ZA" dirty="0" smtClean="0"/>
                        <a:t>   117.54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Irrigation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mm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ZA" dirty="0" smtClean="0"/>
                        <a:t>         3.44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ZA" dirty="0" smtClean="0"/>
                        <a:t>800.00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ZA" dirty="0" smtClean="0"/>
                        <a:t>2 752.00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b="1" dirty="0" smtClean="0"/>
                        <a:t>TOTAL</a:t>
                      </a:r>
                      <a:endParaRPr lang="en-Z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ZA" b="1" dirty="0" smtClean="0"/>
                        <a:t>11</a:t>
                      </a:r>
                      <a:r>
                        <a:rPr lang="en-ZA" b="1" baseline="0" dirty="0" smtClean="0"/>
                        <a:t> 895.69</a:t>
                      </a:r>
                      <a:endParaRPr lang="en-ZA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en-ZA" dirty="0" smtClean="0"/>
              <a:t>ESTABLISHMENT YEAR COSTS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197493"/>
          </a:xfrm>
        </p:spPr>
        <p:txBody>
          <a:bodyPr>
            <a:normAutofit fontScale="92500" lnSpcReduction="10000"/>
          </a:bodyPr>
          <a:lstStyle/>
          <a:p>
            <a:r>
              <a:rPr lang="en-ZA" sz="3000" dirty="0" smtClean="0"/>
              <a:t>HARVEST COST</a:t>
            </a:r>
          </a:p>
          <a:p>
            <a:endParaRPr lang="en-ZA" dirty="0" smtClean="0"/>
          </a:p>
          <a:p>
            <a:endParaRPr lang="en-ZA" dirty="0" smtClean="0"/>
          </a:p>
          <a:p>
            <a:endParaRPr lang="en-ZA" dirty="0" smtClean="0"/>
          </a:p>
          <a:p>
            <a:r>
              <a:rPr lang="en-ZA" sz="3000" dirty="0" smtClean="0"/>
              <a:t>INDIRECTLY ALLOCATABLE COSTS</a:t>
            </a:r>
          </a:p>
          <a:p>
            <a:endParaRPr lang="en-ZA" dirty="0" smtClean="0"/>
          </a:p>
          <a:p>
            <a:endParaRPr lang="en-ZA" dirty="0" smtClean="0"/>
          </a:p>
          <a:p>
            <a:endParaRPr lang="en-ZA" dirty="0" smtClean="0"/>
          </a:p>
          <a:p>
            <a:r>
              <a:rPr lang="en-ZA" sz="3000" dirty="0" smtClean="0"/>
              <a:t>TOTAL ESTABLISHMENT YEAR COST</a:t>
            </a:r>
          </a:p>
          <a:p>
            <a:pPr lvl="1">
              <a:buFont typeface="Wingdings" pitchFamily="2" charset="2"/>
              <a:buChar char="Ø"/>
            </a:pPr>
            <a:r>
              <a:rPr lang="en-ZA" sz="3000" dirty="0" smtClean="0"/>
              <a:t>11 895.69 + 3 412.20 + 3 496.00 = </a:t>
            </a:r>
            <a:r>
              <a:rPr lang="en-ZA" sz="3000" b="1" dirty="0" smtClean="0"/>
              <a:t>R18 803.89</a:t>
            </a:r>
          </a:p>
          <a:p>
            <a:pPr lvl="1">
              <a:buNone/>
            </a:pPr>
            <a:endParaRPr lang="en-ZA" sz="30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857224" y="1285860"/>
          <a:ext cx="7072362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16"/>
                <a:gridCol w="928694"/>
                <a:gridCol w="1428760"/>
                <a:gridCol w="1357322"/>
                <a:gridCol w="1071570"/>
              </a:tblGrid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ITEM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UNIT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PRICE/UNIT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QUANTITY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COST/HA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Packaging: Twine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Kg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  38.74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30.00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1 162.20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Transport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Ton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150.00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15.00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2 250.00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b="1" dirty="0" smtClean="0"/>
                        <a:t>TOTAL</a:t>
                      </a:r>
                      <a:endParaRPr lang="en-Z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b="1" dirty="0" smtClean="0"/>
                        <a:t>3 412.20</a:t>
                      </a:r>
                      <a:endParaRPr lang="en-ZA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857224" y="3286124"/>
          <a:ext cx="7000924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00330"/>
                <a:gridCol w="714380"/>
                <a:gridCol w="1357322"/>
                <a:gridCol w="1285884"/>
                <a:gridCol w="1143008"/>
              </a:tblGrid>
              <a:tr h="370840">
                <a:tc>
                  <a:txBody>
                    <a:bodyPr/>
                    <a:lstStyle/>
                    <a:p>
                      <a:r>
                        <a:rPr lang="en-ZA" sz="1800" dirty="0" smtClean="0"/>
                        <a:t>ITEM</a:t>
                      </a:r>
                      <a:endParaRPr lang="en-Z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800" dirty="0" smtClean="0"/>
                        <a:t>UNIT</a:t>
                      </a:r>
                      <a:endParaRPr lang="en-Z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800" dirty="0" smtClean="0"/>
                        <a:t>PRICE/UNIT</a:t>
                      </a:r>
                      <a:endParaRPr lang="en-Z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800" dirty="0" smtClean="0"/>
                        <a:t>QUANTITY</a:t>
                      </a:r>
                      <a:endParaRPr lang="en-Z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800" dirty="0" smtClean="0"/>
                        <a:t>COST/HA</a:t>
                      </a:r>
                      <a:endParaRPr lang="en-ZA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800" dirty="0" smtClean="0"/>
                        <a:t>Fuel</a:t>
                      </a:r>
                      <a:endParaRPr lang="en-Z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800" dirty="0" smtClean="0"/>
                        <a:t>Litres</a:t>
                      </a:r>
                      <a:endParaRPr lang="en-Z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800" dirty="0" smtClean="0"/>
                        <a:t>11.80</a:t>
                      </a:r>
                      <a:endParaRPr lang="en-Z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800" dirty="0" smtClean="0"/>
                        <a:t>170</a:t>
                      </a:r>
                      <a:endParaRPr lang="en-Z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800" dirty="0" smtClean="0"/>
                        <a:t>2 006.00</a:t>
                      </a:r>
                      <a:endParaRPr lang="en-ZA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800" dirty="0" smtClean="0"/>
                        <a:t>Repairs &amp; Maintenance</a:t>
                      </a:r>
                      <a:endParaRPr lang="en-Z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800" dirty="0" smtClean="0"/>
                        <a:t>1 490.00</a:t>
                      </a:r>
                      <a:endParaRPr lang="en-ZA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800" b="1" dirty="0" smtClean="0"/>
                        <a:t>TOTAL</a:t>
                      </a:r>
                      <a:endParaRPr lang="en-ZA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800" b="1" dirty="0" smtClean="0"/>
                        <a:t>3 496.00</a:t>
                      </a:r>
                      <a:endParaRPr lang="en-ZA" sz="18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PRODUCTION YEARS 2-5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PRE-HARVEST COSTS</a:t>
            </a:r>
          </a:p>
          <a:p>
            <a:pPr>
              <a:buNone/>
            </a:pPr>
            <a:endParaRPr lang="en-ZA" dirty="0" smtClean="0"/>
          </a:p>
          <a:p>
            <a:pPr>
              <a:buNone/>
            </a:pPr>
            <a:endParaRPr lang="en-ZA" dirty="0" smtClean="0"/>
          </a:p>
          <a:p>
            <a:pPr>
              <a:buNone/>
            </a:pPr>
            <a:endParaRPr lang="en-ZA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857224" y="2143116"/>
          <a:ext cx="7429552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4644"/>
                <a:gridCol w="785818"/>
                <a:gridCol w="1428760"/>
                <a:gridCol w="1214446"/>
                <a:gridCol w="1285884"/>
              </a:tblGrid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ITEM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UNIT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PRICE/UNIT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QUANTITY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COST/HA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b="1" dirty="0" smtClean="0"/>
                        <a:t>Fertilizer</a:t>
                      </a:r>
                      <a:r>
                        <a:rPr lang="en-ZA" dirty="0" smtClean="0"/>
                        <a:t>:</a:t>
                      </a:r>
                      <a:r>
                        <a:rPr lang="en-ZA" baseline="0" dirty="0" smtClean="0"/>
                        <a:t>                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baseline="0" dirty="0" smtClean="0"/>
                        <a:t>                 KCL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ZA" dirty="0" smtClean="0"/>
                        <a:t>5 275.00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ZA" dirty="0" smtClean="0"/>
                        <a:t>    0.47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ZA" dirty="0" smtClean="0"/>
                        <a:t>2</a:t>
                      </a:r>
                      <a:r>
                        <a:rPr lang="en-ZA" baseline="0" dirty="0" smtClean="0"/>
                        <a:t> 479</a:t>
                      </a:r>
                      <a:r>
                        <a:rPr lang="en-ZA" dirty="0" smtClean="0"/>
                        <a:t>.25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baseline="0" dirty="0" smtClean="0"/>
                        <a:t>                Supers 10.5%</a:t>
                      </a:r>
                      <a:endParaRPr lang="en-ZA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dirty="0" smtClean="0"/>
                        <a:t>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dirty="0" smtClean="0"/>
                        <a:t>4 275.00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ZA" dirty="0" smtClean="0"/>
                        <a:t> 0.57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dirty="0" smtClean="0"/>
                        <a:t>2 436.75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b="1" dirty="0" smtClean="0"/>
                        <a:t>Trace Elements</a:t>
                      </a:r>
                      <a:r>
                        <a:rPr lang="en-ZA" dirty="0" smtClean="0"/>
                        <a:t>: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          Sodium  </a:t>
                      </a:r>
                      <a:r>
                        <a:rPr lang="en-ZA" dirty="0" err="1" smtClean="0"/>
                        <a:t>Molibdate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Kg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ZA" dirty="0" smtClean="0"/>
                        <a:t>    261.19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ZA" dirty="0" smtClean="0"/>
                        <a:t>    0.45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ZA" dirty="0" smtClean="0"/>
                        <a:t>   117.54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          </a:t>
                      </a:r>
                      <a:r>
                        <a:rPr lang="en-ZA" dirty="0" err="1" smtClean="0"/>
                        <a:t>Solubor</a:t>
                      </a:r>
                      <a:r>
                        <a:rPr lang="en-ZA" dirty="0" smtClean="0"/>
                        <a:t> 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Kg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ZA" dirty="0" smtClean="0"/>
                        <a:t>27.32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ZA" dirty="0" smtClean="0"/>
                        <a:t>5.00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ZA" dirty="0" smtClean="0"/>
                        <a:t>136.60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Irrigation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mm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ZA" dirty="0" smtClean="0"/>
                        <a:t>         3.44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ZA" dirty="0" smtClean="0"/>
                        <a:t>800.00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ZA" dirty="0" smtClean="0"/>
                        <a:t>2 752.00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b="1" dirty="0" smtClean="0"/>
                        <a:t>TOTAL</a:t>
                      </a:r>
                      <a:endParaRPr lang="en-Z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ZA" b="1" dirty="0" smtClean="0"/>
                        <a:t>7 922.14</a:t>
                      </a:r>
                      <a:endParaRPr lang="en-ZA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en-ZA" dirty="0" smtClean="0"/>
              <a:t>PRODUCTION YEARS 2-5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>
            <a:normAutofit fontScale="92500" lnSpcReduction="10000"/>
          </a:bodyPr>
          <a:lstStyle/>
          <a:p>
            <a:r>
              <a:rPr lang="en-ZA" dirty="0" smtClean="0"/>
              <a:t>HARVEST COST</a:t>
            </a:r>
          </a:p>
          <a:p>
            <a:endParaRPr lang="en-ZA" dirty="0" smtClean="0"/>
          </a:p>
          <a:p>
            <a:pPr>
              <a:buNone/>
            </a:pPr>
            <a:endParaRPr lang="en-ZA" dirty="0" smtClean="0"/>
          </a:p>
          <a:p>
            <a:pPr>
              <a:buNone/>
            </a:pPr>
            <a:endParaRPr lang="en-ZA" dirty="0" smtClean="0"/>
          </a:p>
          <a:p>
            <a:r>
              <a:rPr lang="en-ZA" dirty="0" smtClean="0"/>
              <a:t>INDIRECTLY ALLOCATABLE COSTS</a:t>
            </a:r>
          </a:p>
          <a:p>
            <a:pPr>
              <a:buNone/>
            </a:pPr>
            <a:endParaRPr lang="en-ZA" dirty="0" smtClean="0"/>
          </a:p>
          <a:p>
            <a:pPr>
              <a:buNone/>
            </a:pPr>
            <a:endParaRPr lang="en-ZA" dirty="0" smtClean="0"/>
          </a:p>
          <a:p>
            <a:pPr>
              <a:buNone/>
            </a:pPr>
            <a:endParaRPr lang="en-ZA" dirty="0" smtClean="0"/>
          </a:p>
          <a:p>
            <a:r>
              <a:rPr lang="en-ZA" dirty="0" smtClean="0"/>
              <a:t>TOTAL COST-PRODUCTION YEARS 2-5</a:t>
            </a:r>
          </a:p>
          <a:p>
            <a:pPr lvl="1">
              <a:buFont typeface="Wingdings" pitchFamily="2" charset="2"/>
              <a:buChar char="Ø"/>
            </a:pPr>
            <a:r>
              <a:rPr lang="en-ZA" dirty="0" smtClean="0"/>
              <a:t>R7 922.14 + R4 094.64 + R3 410.97 = </a:t>
            </a:r>
            <a:r>
              <a:rPr lang="en-ZA" b="1" dirty="0" smtClean="0"/>
              <a:t>R15 427.75</a:t>
            </a:r>
            <a:endParaRPr lang="en-ZA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857224" y="1571612"/>
          <a:ext cx="7000924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1702"/>
                <a:gridCol w="857256"/>
                <a:gridCol w="1357322"/>
                <a:gridCol w="1357322"/>
                <a:gridCol w="1357322"/>
              </a:tblGrid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ITEM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UNIT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PRICE/UNIT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QUANTITY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COST/HA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Packaging: Twine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Kg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  38.74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36.00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1 394.64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Transport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Ton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150.00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18.00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2 700.00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b="1" dirty="0" smtClean="0"/>
                        <a:t>TOTAL</a:t>
                      </a:r>
                      <a:endParaRPr lang="en-Z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b="1" dirty="0" smtClean="0"/>
                        <a:t>4</a:t>
                      </a:r>
                      <a:r>
                        <a:rPr lang="en-ZA" b="1" baseline="0" dirty="0" smtClean="0"/>
                        <a:t> 094.64</a:t>
                      </a:r>
                      <a:endParaRPr lang="en-ZA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785786" y="3643314"/>
          <a:ext cx="7072362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8892"/>
                <a:gridCol w="785818"/>
                <a:gridCol w="1428760"/>
                <a:gridCol w="1214446"/>
                <a:gridCol w="1214446"/>
              </a:tblGrid>
              <a:tr h="370840">
                <a:tc>
                  <a:txBody>
                    <a:bodyPr/>
                    <a:lstStyle/>
                    <a:p>
                      <a:r>
                        <a:rPr lang="en-ZA" sz="1800" dirty="0" smtClean="0"/>
                        <a:t>ITEM</a:t>
                      </a:r>
                      <a:endParaRPr lang="en-Z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800" dirty="0" smtClean="0"/>
                        <a:t>UNIT</a:t>
                      </a:r>
                      <a:endParaRPr lang="en-Z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800" dirty="0" smtClean="0"/>
                        <a:t>PRICE/UNIT</a:t>
                      </a:r>
                      <a:endParaRPr lang="en-Z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800" dirty="0" smtClean="0"/>
                        <a:t>QUANTITY</a:t>
                      </a:r>
                      <a:endParaRPr lang="en-Z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800" dirty="0" smtClean="0"/>
                        <a:t>COST/HA</a:t>
                      </a:r>
                      <a:endParaRPr lang="en-ZA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800" dirty="0" smtClean="0"/>
                        <a:t>Fuel</a:t>
                      </a:r>
                      <a:endParaRPr lang="en-Z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800" dirty="0" smtClean="0"/>
                        <a:t>Litres</a:t>
                      </a:r>
                      <a:endParaRPr lang="en-Z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800" dirty="0" smtClean="0"/>
                        <a:t>11.80</a:t>
                      </a:r>
                      <a:endParaRPr lang="en-Z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800" dirty="0" smtClean="0"/>
                        <a:t>166</a:t>
                      </a:r>
                      <a:endParaRPr lang="en-Z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800" dirty="0" smtClean="0"/>
                        <a:t>1</a:t>
                      </a:r>
                      <a:r>
                        <a:rPr lang="en-ZA" sz="1800" baseline="0" dirty="0" smtClean="0"/>
                        <a:t> 958</a:t>
                      </a:r>
                      <a:r>
                        <a:rPr lang="en-ZA" sz="1800" dirty="0" smtClean="0"/>
                        <a:t>.80</a:t>
                      </a:r>
                      <a:endParaRPr lang="en-ZA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800" dirty="0" smtClean="0"/>
                        <a:t>Repairs &amp; Maintenance</a:t>
                      </a:r>
                      <a:endParaRPr lang="en-Z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800" dirty="0" smtClean="0"/>
                        <a:t>1 452.17</a:t>
                      </a:r>
                      <a:endParaRPr lang="en-ZA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800" b="1" dirty="0" smtClean="0"/>
                        <a:t>TOTAL</a:t>
                      </a:r>
                      <a:endParaRPr lang="en-ZA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800" b="1" dirty="0" smtClean="0"/>
                        <a:t>3 410.97</a:t>
                      </a:r>
                      <a:endParaRPr lang="en-ZA" sz="18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GROSS MARGIN PER HA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286412"/>
          </a:xfrm>
        </p:spPr>
        <p:txBody>
          <a:bodyPr>
            <a:normAutofit fontScale="92500" lnSpcReduction="10000"/>
          </a:bodyPr>
          <a:lstStyle/>
          <a:p>
            <a:r>
              <a:rPr lang="en-ZA" dirty="0" smtClean="0"/>
              <a:t>ESTABLISHMENT YEAR</a:t>
            </a:r>
          </a:p>
          <a:p>
            <a:endParaRPr lang="en-ZA" dirty="0" smtClean="0"/>
          </a:p>
          <a:p>
            <a:endParaRPr lang="en-ZA" dirty="0" smtClean="0"/>
          </a:p>
          <a:p>
            <a:endParaRPr lang="en-ZA" dirty="0" smtClean="0"/>
          </a:p>
          <a:p>
            <a:r>
              <a:rPr lang="en-ZA" dirty="0" smtClean="0"/>
              <a:t>PRODUCTION YEARS 2-5</a:t>
            </a:r>
          </a:p>
          <a:p>
            <a:pPr>
              <a:buNone/>
            </a:pPr>
            <a:endParaRPr lang="en-ZA" dirty="0" smtClean="0"/>
          </a:p>
          <a:p>
            <a:pPr>
              <a:buNone/>
            </a:pPr>
            <a:endParaRPr lang="en-ZA" dirty="0" smtClean="0"/>
          </a:p>
          <a:p>
            <a:pPr>
              <a:buNone/>
            </a:pPr>
            <a:endParaRPr lang="en-ZA" dirty="0" smtClean="0"/>
          </a:p>
          <a:p>
            <a:pPr>
              <a:buNone/>
            </a:pPr>
            <a:r>
              <a:rPr lang="en-ZA" dirty="0" smtClean="0"/>
              <a:t>*</a:t>
            </a:r>
            <a:r>
              <a:rPr lang="en-ZA" sz="2200" dirty="0" smtClean="0"/>
              <a:t>Assuming a yield of </a:t>
            </a:r>
            <a:r>
              <a:rPr lang="en-ZA" sz="2200" b="1" dirty="0" smtClean="0"/>
              <a:t>15 ton </a:t>
            </a:r>
            <a:r>
              <a:rPr lang="en-ZA" sz="2200" dirty="0" smtClean="0"/>
              <a:t>for both, establishment year and subsequent years</a:t>
            </a:r>
            <a:r>
              <a:rPr lang="en-ZA" dirty="0" smtClean="0"/>
              <a:t>. </a:t>
            </a:r>
          </a:p>
          <a:p>
            <a:pPr>
              <a:buNone/>
            </a:pPr>
            <a:endParaRPr lang="en-ZA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28662" y="1643050"/>
          <a:ext cx="7072362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8892"/>
                <a:gridCol w="2428892"/>
                <a:gridCol w="2214578"/>
              </a:tblGrid>
              <a:tr h="370840">
                <a:tc>
                  <a:txBody>
                    <a:bodyPr/>
                    <a:lstStyle/>
                    <a:p>
                      <a:r>
                        <a:rPr lang="en-ZA" b="1" dirty="0" smtClean="0"/>
                        <a:t>ITEMS</a:t>
                      </a:r>
                      <a:endParaRPr lang="en-Z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b="1" dirty="0" smtClean="0"/>
                        <a:t>At</a:t>
                      </a:r>
                      <a:r>
                        <a:rPr lang="en-ZA" b="1" baseline="0" dirty="0" smtClean="0"/>
                        <a:t> a price of R1 000</a:t>
                      </a:r>
                      <a:endParaRPr lang="en-Z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b="1" dirty="0" smtClean="0"/>
                        <a:t>At a prices of R1 800</a:t>
                      </a:r>
                      <a:endParaRPr lang="en-ZA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Product</a:t>
                      </a:r>
                      <a:r>
                        <a:rPr lang="en-ZA" baseline="0" dirty="0" smtClean="0"/>
                        <a:t> Income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ZA" dirty="0" smtClean="0"/>
                        <a:t>15 000.00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ZA" dirty="0" smtClean="0"/>
                        <a:t>27</a:t>
                      </a:r>
                      <a:r>
                        <a:rPr lang="en-ZA" baseline="0" dirty="0" smtClean="0"/>
                        <a:t> 0</a:t>
                      </a:r>
                      <a:r>
                        <a:rPr lang="en-ZA" dirty="0" smtClean="0"/>
                        <a:t>00.00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Total Allocatable Costs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ZA" dirty="0" smtClean="0"/>
                        <a:t>18 803.89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dirty="0" smtClean="0"/>
                        <a:t>18 803.89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b="1" dirty="0" smtClean="0"/>
                        <a:t>GROSS MARGIN</a:t>
                      </a:r>
                      <a:endParaRPr lang="en-Z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ZA" b="1" dirty="0" smtClean="0"/>
                        <a:t>-3 803.89</a:t>
                      </a:r>
                      <a:endParaRPr lang="en-Z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ZA" b="1" dirty="0" smtClean="0"/>
                        <a:t>8 196.11</a:t>
                      </a:r>
                      <a:endParaRPr lang="en-ZA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857224" y="3714752"/>
          <a:ext cx="7286676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1768"/>
                <a:gridCol w="2428892"/>
                <a:gridCol w="2286016"/>
              </a:tblGrid>
              <a:tr h="370840">
                <a:tc>
                  <a:txBody>
                    <a:bodyPr/>
                    <a:lstStyle/>
                    <a:p>
                      <a:r>
                        <a:rPr lang="en-ZA" b="1" dirty="0" smtClean="0"/>
                        <a:t>ITEMS</a:t>
                      </a:r>
                      <a:endParaRPr lang="en-Z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b="1" dirty="0" smtClean="0"/>
                        <a:t>At</a:t>
                      </a:r>
                      <a:r>
                        <a:rPr lang="en-ZA" b="1" baseline="0" dirty="0" smtClean="0"/>
                        <a:t> a price of R1 000</a:t>
                      </a:r>
                      <a:endParaRPr lang="en-Z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b="1" dirty="0" smtClean="0"/>
                        <a:t>At a prices of R1 800</a:t>
                      </a:r>
                      <a:endParaRPr lang="en-ZA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Product</a:t>
                      </a:r>
                      <a:r>
                        <a:rPr lang="en-ZA" baseline="0" dirty="0" smtClean="0"/>
                        <a:t> Income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ZA" dirty="0" smtClean="0"/>
                        <a:t>15 000.00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ZA" dirty="0" smtClean="0"/>
                        <a:t>27</a:t>
                      </a:r>
                      <a:r>
                        <a:rPr lang="en-ZA" baseline="0" dirty="0" smtClean="0"/>
                        <a:t> 0</a:t>
                      </a:r>
                      <a:r>
                        <a:rPr lang="en-ZA" dirty="0" smtClean="0"/>
                        <a:t>00.00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Total Allocatable Costs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ZA" dirty="0" smtClean="0"/>
                        <a:t>15</a:t>
                      </a:r>
                      <a:r>
                        <a:rPr lang="en-ZA" baseline="0" dirty="0" smtClean="0"/>
                        <a:t> 427.75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dirty="0" smtClean="0"/>
                        <a:t>15</a:t>
                      </a:r>
                      <a:r>
                        <a:rPr lang="en-ZA" baseline="0" dirty="0" smtClean="0"/>
                        <a:t> 427.75</a:t>
                      </a:r>
                      <a:endParaRPr lang="en-ZA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b="1" dirty="0" smtClean="0"/>
                        <a:t>GROSS MARGIN</a:t>
                      </a:r>
                      <a:endParaRPr lang="en-Z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ZA" b="1" dirty="0" smtClean="0"/>
                        <a:t>-427.75</a:t>
                      </a:r>
                      <a:endParaRPr lang="en-Z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ZA" b="1" dirty="0" smtClean="0"/>
                        <a:t>11 572.25</a:t>
                      </a:r>
                      <a:endParaRPr lang="en-ZA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b="1" dirty="0" smtClean="0"/>
              <a:t>Paddock selection</a:t>
            </a:r>
            <a:r>
              <a:rPr lang="en-ZA" dirty="0" smtClean="0"/>
              <a:t/>
            </a:r>
            <a:br>
              <a:rPr lang="en-ZA" dirty="0" smtClean="0"/>
            </a:b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Lucerne </a:t>
            </a:r>
            <a:r>
              <a:rPr lang="en-ZA" dirty="0"/>
              <a:t>requires a well-drained soil for maximum production</a:t>
            </a:r>
            <a:r>
              <a:rPr lang="en-ZA" dirty="0" smtClean="0"/>
              <a:t>.</a:t>
            </a:r>
          </a:p>
          <a:p>
            <a:endParaRPr lang="en-ZA" dirty="0" smtClean="0"/>
          </a:p>
          <a:p>
            <a:r>
              <a:rPr lang="en-ZA" dirty="0" smtClean="0"/>
              <a:t>Lucerne will not tolerate waterlogged soils.</a:t>
            </a:r>
          </a:p>
          <a:p>
            <a:endParaRPr lang="en-ZA" dirty="0" smtClean="0"/>
          </a:p>
          <a:p>
            <a:r>
              <a:rPr lang="en-ZA" dirty="0" smtClean="0"/>
              <a:t>All weeds including grasses should be eliminated when preparing the seedbed.</a:t>
            </a:r>
          </a:p>
          <a:p>
            <a:endParaRPr lang="en-ZA" dirty="0"/>
          </a:p>
          <a:p>
            <a:endParaRPr lang="en-Z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CLIMATIC CONDITIONS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>
                <a:latin typeface="+mj-lt"/>
              </a:rPr>
              <a:t>Lucerne is drought tolerant and has a deep rooting system.</a:t>
            </a:r>
          </a:p>
          <a:p>
            <a:endParaRPr lang="en-ZA" dirty="0" smtClean="0">
              <a:latin typeface="+mj-lt"/>
            </a:endParaRPr>
          </a:p>
          <a:p>
            <a:r>
              <a:rPr lang="en-ZA" dirty="0" smtClean="0">
                <a:latin typeface="+mj-lt"/>
              </a:rPr>
              <a:t>It grows well in climatic ranges of between 10 ⁰C and 30 ⁰C.</a:t>
            </a:r>
          </a:p>
          <a:p>
            <a:endParaRPr lang="en-ZA" dirty="0" smtClean="0">
              <a:latin typeface="+mj-lt"/>
            </a:endParaRPr>
          </a:p>
          <a:p>
            <a:r>
              <a:rPr lang="en-ZA" dirty="0" smtClean="0">
                <a:latin typeface="+mj-lt"/>
              </a:rPr>
              <a:t>The optimal growth temperature is estimated at 20 ⁰C.</a:t>
            </a:r>
            <a:endParaRPr lang="en-ZA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IRRIGATION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/>
              <a:t>Lucerne is renowned for its drought tolerance, but at the same time is very responsive </a:t>
            </a:r>
            <a:r>
              <a:rPr lang="en-ZA" dirty="0" smtClean="0"/>
              <a:t>to water.</a:t>
            </a:r>
          </a:p>
          <a:p>
            <a:endParaRPr lang="en-ZA" dirty="0" smtClean="0"/>
          </a:p>
          <a:p>
            <a:r>
              <a:rPr lang="en-ZA" dirty="0" smtClean="0"/>
              <a:t>It responds well to irrigation.</a:t>
            </a:r>
          </a:p>
          <a:p>
            <a:endParaRPr lang="en-ZA" dirty="0" smtClean="0"/>
          </a:p>
          <a:p>
            <a:r>
              <a:rPr lang="en-ZA" dirty="0" smtClean="0"/>
              <a:t>Avoid sowing </a:t>
            </a:r>
            <a:r>
              <a:rPr lang="en-ZA" dirty="0" err="1" smtClean="0"/>
              <a:t>lucerne</a:t>
            </a:r>
            <a:r>
              <a:rPr lang="en-ZA" dirty="0" smtClean="0"/>
              <a:t> into dry soil</a:t>
            </a:r>
          </a:p>
          <a:p>
            <a:endParaRPr lang="en-ZA" dirty="0" smtClean="0"/>
          </a:p>
          <a:p>
            <a:r>
              <a:rPr lang="en-ZA" dirty="0" smtClean="0"/>
              <a:t>Seedling plants should have adequate moisture for successful establishment.</a:t>
            </a:r>
            <a:endParaRPr lang="en-ZA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SEED VARIETY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>
                <a:latin typeface="+mj-lt"/>
              </a:rPr>
              <a:t>Each variety is associated with a winter dormancy number.</a:t>
            </a:r>
          </a:p>
          <a:p>
            <a:endParaRPr lang="en-ZA" dirty="0" smtClean="0">
              <a:latin typeface="+mj-lt"/>
            </a:endParaRPr>
          </a:p>
          <a:p>
            <a:r>
              <a:rPr lang="en-ZA" dirty="0" smtClean="0">
                <a:latin typeface="+mj-lt"/>
              </a:rPr>
              <a:t>Winter dormancy is numbered from 1 to 10.</a:t>
            </a:r>
          </a:p>
          <a:p>
            <a:pPr>
              <a:buNone/>
            </a:pPr>
            <a:r>
              <a:rPr lang="en-ZA" dirty="0">
                <a:latin typeface="+mj-lt"/>
              </a:rPr>
              <a:t>	</a:t>
            </a:r>
            <a:r>
              <a:rPr lang="en-ZA" dirty="0" smtClean="0">
                <a:latin typeface="+mj-lt"/>
              </a:rPr>
              <a:t>	</a:t>
            </a:r>
            <a:r>
              <a:rPr lang="en-ZA" b="1" dirty="0" smtClean="0">
                <a:latin typeface="+mj-lt"/>
              </a:rPr>
              <a:t>Where</a:t>
            </a:r>
            <a:r>
              <a:rPr lang="en-ZA" dirty="0" smtClean="0">
                <a:latin typeface="+mj-lt"/>
              </a:rPr>
              <a:t>,</a:t>
            </a:r>
          </a:p>
          <a:p>
            <a:pPr lvl="2">
              <a:buFont typeface="Wingdings" pitchFamily="2" charset="2"/>
              <a:buChar char="Ø"/>
            </a:pPr>
            <a:r>
              <a:rPr lang="en-ZA" sz="2400" dirty="0" smtClean="0">
                <a:latin typeface="+mj-lt"/>
              </a:rPr>
              <a:t> 1- The plant is strongly dormant during winter</a:t>
            </a:r>
          </a:p>
          <a:p>
            <a:pPr>
              <a:buNone/>
            </a:pPr>
            <a:endParaRPr lang="en-ZA" sz="2400" dirty="0" smtClean="0">
              <a:latin typeface="+mj-lt"/>
            </a:endParaRPr>
          </a:p>
          <a:p>
            <a:pPr lvl="2">
              <a:buFont typeface="Wingdings" pitchFamily="2" charset="2"/>
              <a:buChar char="Ø"/>
            </a:pPr>
            <a:r>
              <a:rPr lang="en-ZA" sz="2400" dirty="0">
                <a:latin typeface="+mj-lt"/>
              </a:rPr>
              <a:t> </a:t>
            </a:r>
            <a:r>
              <a:rPr lang="en-ZA" sz="2400" dirty="0" smtClean="0">
                <a:latin typeface="+mj-lt"/>
              </a:rPr>
              <a:t>10- The plant is winter active or non-dormant.  </a:t>
            </a:r>
          </a:p>
          <a:p>
            <a:endParaRPr lang="en-ZA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SEED VARIETY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In South Africa the following classes are the most suitable for our climatic regions:</a:t>
            </a:r>
          </a:p>
          <a:p>
            <a:pPr>
              <a:lnSpc>
                <a:spcPct val="150000"/>
              </a:lnSpc>
              <a:buNone/>
            </a:pPr>
            <a:r>
              <a:rPr lang="en-ZA" dirty="0"/>
              <a:t>	</a:t>
            </a:r>
            <a:r>
              <a:rPr lang="en-ZA" dirty="0" smtClean="0"/>
              <a:t>	</a:t>
            </a:r>
            <a:r>
              <a:rPr lang="en-ZA" b="1" dirty="0" smtClean="0">
                <a:latin typeface="+mj-lt"/>
              </a:rPr>
              <a:t>5</a:t>
            </a:r>
            <a:r>
              <a:rPr lang="en-ZA" dirty="0" smtClean="0">
                <a:latin typeface="+mj-lt"/>
              </a:rPr>
              <a:t> </a:t>
            </a:r>
            <a:r>
              <a:rPr lang="en-ZA" dirty="0">
                <a:latin typeface="+mj-lt"/>
              </a:rPr>
              <a:t>- Semi-dormant </a:t>
            </a:r>
            <a:br>
              <a:rPr lang="en-ZA" dirty="0">
                <a:latin typeface="+mj-lt"/>
              </a:rPr>
            </a:br>
            <a:r>
              <a:rPr lang="en-ZA" dirty="0" smtClean="0">
                <a:latin typeface="+mj-lt"/>
              </a:rPr>
              <a:t>	</a:t>
            </a:r>
            <a:r>
              <a:rPr lang="en-ZA" b="1" dirty="0" smtClean="0">
                <a:latin typeface="+mj-lt"/>
              </a:rPr>
              <a:t>6 </a:t>
            </a:r>
            <a:r>
              <a:rPr lang="en-ZA" b="1" dirty="0">
                <a:latin typeface="+mj-lt"/>
              </a:rPr>
              <a:t>&amp; 7 </a:t>
            </a:r>
            <a:r>
              <a:rPr lang="en-ZA" dirty="0">
                <a:latin typeface="+mj-lt"/>
              </a:rPr>
              <a:t>- Intermediate dormancy </a:t>
            </a:r>
            <a:br>
              <a:rPr lang="en-ZA" dirty="0">
                <a:latin typeface="+mj-lt"/>
              </a:rPr>
            </a:br>
            <a:r>
              <a:rPr lang="en-ZA" dirty="0" smtClean="0">
                <a:latin typeface="+mj-lt"/>
              </a:rPr>
              <a:t>	</a:t>
            </a:r>
            <a:r>
              <a:rPr lang="en-ZA" b="1" dirty="0" smtClean="0">
                <a:latin typeface="+mj-lt"/>
              </a:rPr>
              <a:t>8</a:t>
            </a:r>
            <a:r>
              <a:rPr lang="en-ZA" dirty="0" smtClean="0">
                <a:latin typeface="+mj-lt"/>
              </a:rPr>
              <a:t> </a:t>
            </a:r>
            <a:r>
              <a:rPr lang="en-ZA" dirty="0">
                <a:latin typeface="+mj-lt"/>
              </a:rPr>
              <a:t>- Winter active/non-dormant </a:t>
            </a:r>
            <a:br>
              <a:rPr lang="en-ZA" dirty="0">
                <a:latin typeface="+mj-lt"/>
              </a:rPr>
            </a:br>
            <a:r>
              <a:rPr lang="en-ZA" dirty="0" smtClean="0">
                <a:latin typeface="+mj-lt"/>
              </a:rPr>
              <a:t>	</a:t>
            </a:r>
            <a:r>
              <a:rPr lang="en-ZA" b="1" dirty="0" smtClean="0">
                <a:latin typeface="+mj-lt"/>
              </a:rPr>
              <a:t>9</a:t>
            </a:r>
            <a:r>
              <a:rPr lang="en-ZA" dirty="0" smtClean="0">
                <a:latin typeface="+mj-lt"/>
              </a:rPr>
              <a:t> </a:t>
            </a:r>
            <a:r>
              <a:rPr lang="en-ZA" dirty="0">
                <a:latin typeface="+mj-lt"/>
              </a:rPr>
              <a:t>- Highly winter active/non-dormant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SEED VARIETY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/>
              <a:t>The </a:t>
            </a:r>
            <a:r>
              <a:rPr lang="en-ZA" b="1" dirty="0"/>
              <a:t>more</a:t>
            </a:r>
            <a:r>
              <a:rPr lang="en-ZA" dirty="0"/>
              <a:t> winter dormant a variety, </a:t>
            </a:r>
            <a:endParaRPr lang="en-ZA" dirty="0" smtClean="0"/>
          </a:p>
          <a:p>
            <a:pPr lvl="3">
              <a:lnSpc>
                <a:spcPct val="150000"/>
              </a:lnSpc>
              <a:buFont typeface="Wingdings" pitchFamily="2" charset="2"/>
              <a:buChar char="Ø"/>
            </a:pPr>
            <a:r>
              <a:rPr lang="en-ZA" sz="2800" dirty="0" smtClean="0"/>
              <a:t>the </a:t>
            </a:r>
            <a:r>
              <a:rPr lang="en-ZA" sz="2800" b="1" dirty="0"/>
              <a:t>longer</a:t>
            </a:r>
            <a:r>
              <a:rPr lang="en-ZA" sz="2800" dirty="0"/>
              <a:t> its lifespan and </a:t>
            </a:r>
            <a:endParaRPr lang="en-ZA" sz="2800" dirty="0" smtClean="0"/>
          </a:p>
          <a:p>
            <a:pPr lvl="3">
              <a:lnSpc>
                <a:spcPct val="150000"/>
              </a:lnSpc>
              <a:buFont typeface="Wingdings" pitchFamily="2" charset="2"/>
              <a:buChar char="Ø"/>
            </a:pPr>
            <a:r>
              <a:rPr lang="en-ZA" sz="2800" dirty="0" smtClean="0"/>
              <a:t>the </a:t>
            </a:r>
            <a:r>
              <a:rPr lang="en-ZA" sz="2800" dirty="0"/>
              <a:t>better adapted it is to </a:t>
            </a:r>
            <a:r>
              <a:rPr lang="en-ZA" sz="2800" b="1" dirty="0"/>
              <a:t>grazing</a:t>
            </a:r>
            <a:r>
              <a:rPr lang="en-ZA" sz="2800" dirty="0"/>
              <a:t>.</a:t>
            </a:r>
          </a:p>
          <a:p>
            <a:r>
              <a:rPr lang="en-ZA" dirty="0"/>
              <a:t>The </a:t>
            </a:r>
            <a:r>
              <a:rPr lang="en-ZA" b="1" dirty="0"/>
              <a:t>less</a:t>
            </a:r>
            <a:r>
              <a:rPr lang="en-ZA" dirty="0"/>
              <a:t> winter dormant a variety, </a:t>
            </a:r>
            <a:endParaRPr lang="en-ZA" dirty="0" smtClean="0"/>
          </a:p>
          <a:p>
            <a:pPr lvl="3">
              <a:lnSpc>
                <a:spcPct val="150000"/>
              </a:lnSpc>
              <a:buFont typeface="Wingdings" pitchFamily="2" charset="2"/>
              <a:buChar char="Ø"/>
            </a:pPr>
            <a:r>
              <a:rPr lang="en-ZA" sz="2800" dirty="0" smtClean="0"/>
              <a:t>the </a:t>
            </a:r>
            <a:r>
              <a:rPr lang="en-ZA" sz="2800" b="1" dirty="0"/>
              <a:t>shorter</a:t>
            </a:r>
            <a:r>
              <a:rPr lang="en-ZA" sz="2800" dirty="0"/>
              <a:t> its lifespan and </a:t>
            </a:r>
            <a:endParaRPr lang="en-ZA" sz="2800" dirty="0" smtClean="0"/>
          </a:p>
          <a:p>
            <a:pPr lvl="3">
              <a:lnSpc>
                <a:spcPct val="150000"/>
              </a:lnSpc>
              <a:buFont typeface="Wingdings" pitchFamily="2" charset="2"/>
              <a:buChar char="Ø"/>
            </a:pPr>
            <a:r>
              <a:rPr lang="en-ZA" sz="2800" dirty="0" smtClean="0"/>
              <a:t>the </a:t>
            </a:r>
            <a:r>
              <a:rPr lang="en-ZA" sz="2800" dirty="0"/>
              <a:t>more suited it is for </a:t>
            </a:r>
            <a:r>
              <a:rPr lang="en-ZA" sz="2800" b="1" dirty="0"/>
              <a:t>hay</a:t>
            </a:r>
            <a:r>
              <a:rPr lang="en-ZA" sz="2800" dirty="0"/>
              <a:t> production.</a:t>
            </a:r>
          </a:p>
        </p:txBody>
      </p:sp>
    </p:spTree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1551</TotalTime>
  <Words>1510</Words>
  <Application>Microsoft Office PowerPoint</Application>
  <PresentationFormat>On-screen Show (4:3)</PresentationFormat>
  <Paragraphs>486</Paragraphs>
  <Slides>34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34</vt:i4>
      </vt:variant>
    </vt:vector>
  </HeadingPairs>
  <TitlesOfParts>
    <vt:vector size="36" baseType="lpstr">
      <vt:lpstr>Office Theme</vt:lpstr>
      <vt:lpstr>Flow</vt:lpstr>
      <vt:lpstr>PRODUCTION AND MARKETING OF  LUCERNE </vt:lpstr>
      <vt:lpstr>OUTLINE</vt:lpstr>
      <vt:lpstr>LUCERNE PRODUCTION</vt:lpstr>
      <vt:lpstr>Paddock selection </vt:lpstr>
      <vt:lpstr>CLIMATIC CONDITIONS</vt:lpstr>
      <vt:lpstr>IRRIGATION</vt:lpstr>
      <vt:lpstr>SEED VARIETY</vt:lpstr>
      <vt:lpstr>SEED VARIETY</vt:lpstr>
      <vt:lpstr>SEED VARIETY</vt:lpstr>
      <vt:lpstr>SEED VARIETY</vt:lpstr>
      <vt:lpstr>SEED PRICES</vt:lpstr>
      <vt:lpstr>TIME OF PLANTING</vt:lpstr>
      <vt:lpstr>SOWING RATE</vt:lpstr>
      <vt:lpstr>SOIL pH AND LIMING</vt:lpstr>
      <vt:lpstr>YIELD</vt:lpstr>
      <vt:lpstr>HARVESTING TIME</vt:lpstr>
      <vt:lpstr>CROP ROTATION</vt:lpstr>
      <vt:lpstr>LUCERNE MARKETING</vt:lpstr>
      <vt:lpstr>LUCERNE CAN BE USED FOR:</vt:lpstr>
      <vt:lpstr>LUCERNE CAN BE USED FOR:</vt:lpstr>
      <vt:lpstr>LUCERNE CAN BE USED FOR:</vt:lpstr>
      <vt:lpstr>LUCERNE MARKETS</vt:lpstr>
      <vt:lpstr>LUCERNE MARKETS</vt:lpstr>
      <vt:lpstr>ECONOMICS</vt:lpstr>
      <vt:lpstr>ESTABLISHMENT COST</vt:lpstr>
      <vt:lpstr>ESTABLISHMENT COSTS</vt:lpstr>
      <vt:lpstr>PRODUCT INCOME</vt:lpstr>
      <vt:lpstr>PRODUCT INCOME</vt:lpstr>
      <vt:lpstr>LUCERNE PRICES</vt:lpstr>
      <vt:lpstr>ESTABLISHMENT YEAR COSTS</vt:lpstr>
      <vt:lpstr>ESTABLISHMENT YEAR COSTS</vt:lpstr>
      <vt:lpstr>PRODUCTION YEARS 2-5</vt:lpstr>
      <vt:lpstr>PRODUCTION YEARS 2-5</vt:lpstr>
      <vt:lpstr>GROSS MARGIN PER HA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PRODUCTION AND MARKETING OF  LUCERNE</dc:title>
  <dc:creator>user</dc:creator>
  <cp:lastModifiedBy>Your User Name</cp:lastModifiedBy>
  <cp:revision>109</cp:revision>
  <dcterms:created xsi:type="dcterms:W3CDTF">2012-09-08T15:37:10Z</dcterms:created>
  <dcterms:modified xsi:type="dcterms:W3CDTF">2013-02-11T06:46:50Z</dcterms:modified>
</cp:coreProperties>
</file>