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24"/>
  </p:notesMasterIdLst>
  <p:handoutMasterIdLst>
    <p:handoutMasterId r:id="rId25"/>
  </p:handoutMasterIdLst>
  <p:sldIdLst>
    <p:sldId id="271" r:id="rId2"/>
    <p:sldId id="277" r:id="rId3"/>
    <p:sldId id="298" r:id="rId4"/>
    <p:sldId id="259" r:id="rId5"/>
    <p:sldId id="296" r:id="rId6"/>
    <p:sldId id="260" r:id="rId7"/>
    <p:sldId id="261" r:id="rId8"/>
    <p:sldId id="299" r:id="rId9"/>
    <p:sldId id="262" r:id="rId10"/>
    <p:sldId id="263" r:id="rId11"/>
    <p:sldId id="282" r:id="rId12"/>
    <p:sldId id="268" r:id="rId13"/>
    <p:sldId id="300" r:id="rId14"/>
    <p:sldId id="301" r:id="rId15"/>
    <p:sldId id="292" r:id="rId16"/>
    <p:sldId id="280" r:id="rId17"/>
    <p:sldId id="291" r:id="rId18"/>
    <p:sldId id="281" r:id="rId19"/>
    <p:sldId id="297" r:id="rId20"/>
    <p:sldId id="294" r:id="rId21"/>
    <p:sldId id="295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DE14A-51F8-4502-A624-0B4150073157}" type="datetimeFigureOut">
              <a:rPr lang="en-ZA" smtClean="0"/>
              <a:pPr/>
              <a:t>11/27/15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E2B4C-FEF0-4FDB-99A3-26C3BE07A4D7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8A5F9-9219-46C5-BB47-6FDEE78EDB8C}" type="datetimeFigureOut">
              <a:rPr lang="en-ZA" smtClean="0"/>
              <a:pPr/>
              <a:t>11/27/15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73082-E518-42BC-9F32-BE92B0DB77FD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01D66-E5B0-4AC2-8A60-97042B67A9E6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874394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0007D8-520B-43FC-9915-3C1539E42941}" type="slidenum">
              <a:rPr lang="en-ZA" altLang="en-US" smtClean="0"/>
              <a:pPr/>
              <a:t>11</a:t>
            </a:fld>
            <a:endParaRPr lang="en-ZA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D1B1-EE81-478C-BF41-09EB39701BE5}" type="datetimeFigureOut">
              <a:rPr lang="en-ZA" smtClean="0"/>
              <a:pPr/>
              <a:t>11/27/15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FD74-2BD0-43FE-BD63-33CE34930BE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D1B1-EE81-478C-BF41-09EB39701BE5}" type="datetimeFigureOut">
              <a:rPr lang="en-ZA" smtClean="0"/>
              <a:pPr/>
              <a:t>11/27/15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FD74-2BD0-43FE-BD63-33CE34930BE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D1B1-EE81-478C-BF41-09EB39701BE5}" type="datetimeFigureOut">
              <a:rPr lang="en-ZA" smtClean="0"/>
              <a:pPr/>
              <a:t>11/27/15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FD74-2BD0-43FE-BD63-33CE34930BE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D1B1-EE81-478C-BF41-09EB39701BE5}" type="datetimeFigureOut">
              <a:rPr lang="en-ZA" smtClean="0"/>
              <a:pPr/>
              <a:t>11/27/15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FD74-2BD0-43FE-BD63-33CE34930BE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D1B1-EE81-478C-BF41-09EB39701BE5}" type="datetimeFigureOut">
              <a:rPr lang="en-ZA" smtClean="0"/>
              <a:pPr/>
              <a:t>11/27/15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FD74-2BD0-43FE-BD63-33CE34930BE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D1B1-EE81-478C-BF41-09EB39701BE5}" type="datetimeFigureOut">
              <a:rPr lang="en-ZA" smtClean="0"/>
              <a:pPr/>
              <a:t>11/27/15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FD74-2BD0-43FE-BD63-33CE34930BE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D1B1-EE81-478C-BF41-09EB39701BE5}" type="datetimeFigureOut">
              <a:rPr lang="en-ZA" smtClean="0"/>
              <a:pPr/>
              <a:t>11/27/15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FD74-2BD0-43FE-BD63-33CE34930BE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D1B1-EE81-478C-BF41-09EB39701BE5}" type="datetimeFigureOut">
              <a:rPr lang="en-ZA" smtClean="0"/>
              <a:pPr/>
              <a:t>11/27/15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FD74-2BD0-43FE-BD63-33CE34930BE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D1B1-EE81-478C-BF41-09EB39701BE5}" type="datetimeFigureOut">
              <a:rPr lang="en-ZA" smtClean="0"/>
              <a:pPr/>
              <a:t>11/27/15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FD74-2BD0-43FE-BD63-33CE34930BE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D1B1-EE81-478C-BF41-09EB39701BE5}" type="datetimeFigureOut">
              <a:rPr lang="en-ZA" smtClean="0"/>
              <a:pPr/>
              <a:t>11/27/15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FD74-2BD0-43FE-BD63-33CE34930BE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D1B1-EE81-478C-BF41-09EB39701BE5}" type="datetimeFigureOut">
              <a:rPr lang="en-ZA" smtClean="0"/>
              <a:pPr/>
              <a:t>11/27/15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FD74-2BD0-43FE-BD63-33CE34930BE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1D1B1-EE81-478C-BF41-09EB39701BE5}" type="datetimeFigureOut">
              <a:rPr lang="en-ZA" smtClean="0"/>
              <a:pPr/>
              <a:t>11/27/15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AFD74-2BD0-43FE-BD63-33CE34930BE5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047" y="0"/>
            <a:ext cx="92120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738735"/>
          </a:xfrm>
        </p:spPr>
        <p:txBody>
          <a:bodyPr>
            <a:normAutofit fontScale="90000"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2015/2016 DROUGHT RELIEF SCHEME ON INPUTS</a:t>
            </a:r>
            <a:br>
              <a:rPr lang="en-ZA" dirty="0" smtClean="0">
                <a:solidFill>
                  <a:schemeClr val="bg1"/>
                </a:solidFill>
              </a:rPr>
            </a:br>
            <a:r>
              <a:rPr lang="en-ZA" dirty="0" smtClean="0">
                <a:solidFill>
                  <a:schemeClr val="bg1"/>
                </a:solidFill>
              </a:rPr>
              <a:t/>
            </a:r>
            <a:br>
              <a:rPr lang="en-ZA" dirty="0" smtClean="0">
                <a:solidFill>
                  <a:schemeClr val="bg1"/>
                </a:solidFill>
              </a:rPr>
            </a:br>
            <a:r>
              <a:rPr lang="en-ZA" dirty="0" smtClean="0">
                <a:solidFill>
                  <a:schemeClr val="bg1"/>
                </a:solidFill>
              </a:rPr>
              <a:t>26 NOVEMBER 2015</a:t>
            </a:r>
            <a:endParaRPr lang="en-Z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8750"/>
            <a:ext cx="8610600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4752528" cy="1143000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> </a:t>
            </a:r>
            <a:r>
              <a:rPr lang="en-ZA" b="1" dirty="0" smtClean="0">
                <a:solidFill>
                  <a:srgbClr val="C00000"/>
                </a:solidFill>
              </a:rPr>
              <a:t>QUALIFYING FOR A SUBSIDY</a:t>
            </a:r>
            <a:endParaRPr lang="en-Z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/>
          </a:bodyPr>
          <a:lstStyle/>
          <a:p>
            <a:r>
              <a:rPr lang="en-ZA" dirty="0" smtClean="0"/>
              <a:t>In </a:t>
            </a:r>
            <a:r>
              <a:rPr lang="en-ZA" dirty="0"/>
              <a:t>addition a </a:t>
            </a:r>
            <a:r>
              <a:rPr lang="en-ZA" b="1" dirty="0"/>
              <a:t>farmer will be required to supply </a:t>
            </a:r>
            <a:r>
              <a:rPr lang="en-ZA" dirty="0"/>
              <a:t>the following information </a:t>
            </a:r>
            <a:r>
              <a:rPr lang="en-ZA" dirty="0" smtClean="0"/>
              <a:t>at </a:t>
            </a:r>
            <a:r>
              <a:rPr lang="en-ZA" dirty="0"/>
              <a:t>registration, i.e.</a:t>
            </a:r>
          </a:p>
          <a:p>
            <a:pPr lvl="1"/>
            <a:r>
              <a:rPr lang="en-ZA" sz="3200" dirty="0"/>
              <a:t>Farmer ID</a:t>
            </a:r>
          </a:p>
          <a:p>
            <a:pPr lvl="1"/>
            <a:r>
              <a:rPr lang="en-ZA" sz="3200" dirty="0"/>
              <a:t>Farmer Name</a:t>
            </a:r>
          </a:p>
          <a:p>
            <a:pPr lvl="1"/>
            <a:r>
              <a:rPr lang="en-ZA" sz="3200" dirty="0"/>
              <a:t>Farm/Ward Name</a:t>
            </a:r>
          </a:p>
          <a:p>
            <a:pPr lvl="1"/>
            <a:r>
              <a:rPr lang="en-ZA" sz="3200" dirty="0"/>
              <a:t>Local Municipality</a:t>
            </a:r>
          </a:p>
          <a:p>
            <a:pPr lvl="1"/>
            <a:r>
              <a:rPr lang="en-ZA" sz="3200" dirty="0"/>
              <a:t>District </a:t>
            </a:r>
            <a:r>
              <a:rPr lang="en-ZA" sz="3200" dirty="0" smtClean="0"/>
              <a:t>Municipality</a:t>
            </a:r>
          </a:p>
          <a:p>
            <a:pPr lvl="1"/>
            <a:r>
              <a:rPr lang="en-ZA" sz="3200" dirty="0" smtClean="0"/>
              <a:t>Livestock numbers(beef, goats, sheep, etc.)</a:t>
            </a:r>
            <a:endParaRPr lang="en-ZA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8750"/>
            <a:ext cx="8610600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5867400" cy="1143000"/>
          </a:xfrm>
        </p:spPr>
        <p:txBody>
          <a:bodyPr/>
          <a:lstStyle/>
          <a:p>
            <a:pPr>
              <a:defRPr/>
            </a:pPr>
            <a:r>
              <a:rPr lang="en-ZA" b="1" dirty="0" smtClean="0">
                <a:solidFill>
                  <a:srgbClr val="C00000"/>
                </a:solidFill>
              </a:rPr>
              <a:t>Proof of Status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ZA" altLang="en-US" dirty="0" smtClean="0"/>
              <a:t>Farmer must reside in the area (FICA – Letter proof address, Councillors letter)</a:t>
            </a:r>
          </a:p>
          <a:p>
            <a:r>
              <a:rPr lang="en-ZA" altLang="en-US" dirty="0" smtClean="0"/>
              <a:t>Farmer must be a livestock farmer (Copy of a brand mark certificate or application)</a:t>
            </a:r>
          </a:p>
          <a:p>
            <a:r>
              <a:rPr lang="en-ZA" altLang="en-US" dirty="0" smtClean="0"/>
              <a:t>Farmer must be a South African citizen (copy of an identification certificate/book)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ZA" sz="3200" dirty="0" smtClean="0"/>
              <a:t>Farmer to Sign (or thumb print) and date the form (No crosses)</a:t>
            </a:r>
          </a:p>
          <a:p>
            <a:pPr>
              <a:buNone/>
            </a:pPr>
            <a:endParaRPr lang="en-ZA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8750"/>
            <a:ext cx="8610600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rmAutofit/>
          </a:bodyPr>
          <a:lstStyle/>
          <a:p>
            <a:pPr lvl="0"/>
            <a:r>
              <a:rPr lang="en-ZA" sz="3600" b="1" dirty="0" smtClean="0">
                <a:solidFill>
                  <a:srgbClr val="C00000"/>
                </a:solidFill>
              </a:rPr>
              <a:t>EXTENSION SUPPORT</a:t>
            </a:r>
            <a:endParaRPr lang="en-ZA" sz="36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 lvl="0"/>
            <a:r>
              <a:rPr lang="en-ZA" dirty="0" smtClean="0"/>
              <a:t>Registration process to commence on placement of advert.(30</a:t>
            </a:r>
            <a:r>
              <a:rPr lang="en-ZA" baseline="30000" dirty="0" smtClean="0"/>
              <a:t>Th</a:t>
            </a:r>
            <a:r>
              <a:rPr lang="en-ZA" dirty="0" smtClean="0"/>
              <a:t> November 2015)</a:t>
            </a:r>
          </a:p>
          <a:p>
            <a:pPr lvl="0"/>
            <a:r>
              <a:rPr lang="en-ZA" dirty="0" smtClean="0"/>
              <a:t>Registration to be done at the designated company branch for the local district (ARDM unit to provide list)</a:t>
            </a:r>
          </a:p>
          <a:p>
            <a:pPr lvl="0"/>
            <a:r>
              <a:rPr lang="en-ZA" dirty="0" smtClean="0"/>
              <a:t>The extension officer to be present at the designated branch from Monday to Friday during normal business hours up to the 28</a:t>
            </a:r>
            <a:r>
              <a:rPr lang="en-ZA" baseline="30000" dirty="0" smtClean="0"/>
              <a:t>th</a:t>
            </a:r>
            <a:r>
              <a:rPr lang="en-ZA" dirty="0" smtClean="0"/>
              <a:t> February 2016 (Excluding public holidays and weekends)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75C7-7645-4E98-A5D8-947C3B071994}" type="slidenum">
              <a:rPr lang="en-ZA" smtClean="0"/>
              <a:pPr/>
              <a:t>12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52076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8750"/>
            <a:ext cx="8610600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rmAutofit/>
          </a:bodyPr>
          <a:lstStyle/>
          <a:p>
            <a:pPr lvl="0"/>
            <a:r>
              <a:rPr lang="en-ZA" sz="3600" b="1" dirty="0" smtClean="0">
                <a:solidFill>
                  <a:srgbClr val="C00000"/>
                </a:solidFill>
              </a:rPr>
              <a:t>EXTENSION SUPPORT</a:t>
            </a:r>
            <a:endParaRPr lang="en-ZA" sz="36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 lvl="0"/>
            <a:r>
              <a:rPr lang="en-ZA" dirty="0" smtClean="0"/>
              <a:t>The Extension officers to inform the farmers on the scheme principals</a:t>
            </a:r>
          </a:p>
          <a:p>
            <a:pPr lvl="1"/>
            <a:r>
              <a:rPr lang="en-ZA" dirty="0" smtClean="0"/>
              <a:t>Once off subsidy</a:t>
            </a:r>
          </a:p>
          <a:p>
            <a:pPr lvl="1"/>
            <a:r>
              <a:rPr lang="en-ZA" dirty="0" smtClean="0"/>
              <a:t>No transport included</a:t>
            </a:r>
          </a:p>
          <a:p>
            <a:pPr lvl="1"/>
            <a:r>
              <a:rPr lang="en-ZA" dirty="0" smtClean="0"/>
              <a:t>Subsidy will only come into effect on the procurement of inputs</a:t>
            </a:r>
          </a:p>
          <a:p>
            <a:pPr lvl="1"/>
            <a:r>
              <a:rPr lang="en-ZA" dirty="0" smtClean="0"/>
              <a:t>Subsidy will be deducted off the company account (invoice) and will be claimed from DARD by the Company</a:t>
            </a:r>
          </a:p>
          <a:p>
            <a:pPr lvl="1">
              <a:buNone/>
            </a:pPr>
            <a:endParaRPr lang="en-ZA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75C7-7645-4E98-A5D8-947C3B071994}" type="slidenum">
              <a:rPr lang="en-ZA" smtClean="0"/>
              <a:pPr/>
              <a:t>13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52076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8750"/>
            <a:ext cx="8610600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rmAutofit/>
          </a:bodyPr>
          <a:lstStyle/>
          <a:p>
            <a:pPr lvl="0"/>
            <a:r>
              <a:rPr lang="en-ZA" sz="3600" b="1" dirty="0" smtClean="0">
                <a:solidFill>
                  <a:srgbClr val="C00000"/>
                </a:solidFill>
              </a:rPr>
              <a:t>EXTENSION SUPPORT</a:t>
            </a:r>
            <a:endParaRPr lang="en-ZA" sz="36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85000" lnSpcReduction="20000"/>
          </a:bodyPr>
          <a:lstStyle/>
          <a:p>
            <a:pPr marL="269875" indent="-269875"/>
            <a:r>
              <a:rPr lang="en-ZA" sz="3400" dirty="0" smtClean="0"/>
              <a:t>Extension officer to register the farmers on the electronic registration format (populate).</a:t>
            </a:r>
          </a:p>
          <a:p>
            <a:pPr lvl="1"/>
            <a:r>
              <a:rPr lang="en-ZA" sz="3400" dirty="0" smtClean="0"/>
              <a:t>Extension officer must print the form (below) for the farmer as well as Company Rep to sign and sign it himself.</a:t>
            </a:r>
          </a:p>
          <a:p>
            <a:pPr lvl="1"/>
            <a:r>
              <a:rPr lang="en-ZA" sz="3400" dirty="0" smtClean="0"/>
              <a:t>Farmers who cannot write, must sign with a thumb</a:t>
            </a:r>
          </a:p>
          <a:p>
            <a:pPr lvl="1"/>
            <a:r>
              <a:rPr lang="en-ZA" sz="3400" dirty="0" smtClean="0"/>
              <a:t>The extension officers to copy the form two fold (Farmers copy, Company copy) - Originals to be sent to DARD ARDM.</a:t>
            </a:r>
          </a:p>
          <a:p>
            <a:pPr lvl="1"/>
            <a:r>
              <a:rPr lang="en-ZA" sz="3400" dirty="0" smtClean="0"/>
              <a:t>The extension officer to attach relevant documents to registration form and forward to the company.</a:t>
            </a:r>
          </a:p>
          <a:p>
            <a:pPr lvl="1">
              <a:buNone/>
            </a:pPr>
            <a:endParaRPr lang="en-ZA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75C7-7645-4E98-A5D8-947C3B071994}" type="slidenum">
              <a:rPr lang="en-ZA" smtClean="0"/>
              <a:pPr/>
              <a:t>14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52076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8750"/>
            <a:ext cx="8610600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971800" y="152400"/>
            <a:ext cx="5638800" cy="1066800"/>
          </a:xfrm>
        </p:spPr>
        <p:txBody>
          <a:bodyPr/>
          <a:lstStyle/>
          <a:p>
            <a:pPr>
              <a:defRPr/>
            </a:pPr>
            <a:r>
              <a:rPr lang="en-ZA" dirty="0" smtClean="0">
                <a:solidFill>
                  <a:schemeClr val="accent2">
                    <a:lumMod val="75000"/>
                  </a:schemeClr>
                </a:solidFill>
              </a:rPr>
              <a:t>Relief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284984"/>
            <a:ext cx="8147248" cy="3312368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ZA" sz="3300" dirty="0" smtClean="0"/>
              <a:t>The extension officer must make sure that the first part of the form  is completed before copies are made.</a:t>
            </a:r>
          </a:p>
          <a:p>
            <a:pPr>
              <a:defRPr/>
            </a:pPr>
            <a:r>
              <a:rPr lang="en-ZA" sz="3300" dirty="0" smtClean="0"/>
              <a:t>Each farmer must complete a relief form</a:t>
            </a:r>
          </a:p>
          <a:p>
            <a:pPr>
              <a:tabLst>
                <a:tab pos="3138488" algn="l"/>
              </a:tabLst>
              <a:defRPr/>
            </a:pPr>
            <a:r>
              <a:rPr lang="en-ZA" sz="3300" dirty="0"/>
              <a:t>After the form is completed by the farmer the extension officer must make </a:t>
            </a:r>
            <a:r>
              <a:rPr lang="en-ZA" sz="3300" dirty="0" smtClean="0"/>
              <a:t>sure that</a:t>
            </a:r>
          </a:p>
          <a:p>
            <a:pPr lvl="1">
              <a:defRPr/>
            </a:pPr>
            <a:r>
              <a:rPr lang="en-ZA" sz="3300" dirty="0" smtClean="0"/>
              <a:t>The personal detail is correct</a:t>
            </a:r>
          </a:p>
          <a:p>
            <a:pPr lvl="1">
              <a:defRPr/>
            </a:pPr>
            <a:r>
              <a:rPr lang="en-ZA" sz="3300" dirty="0"/>
              <a:t>all the </a:t>
            </a:r>
            <a:r>
              <a:rPr lang="en-ZA" sz="3300" dirty="0" smtClean="0"/>
              <a:t>required documentation </a:t>
            </a:r>
            <a:r>
              <a:rPr lang="en-ZA" sz="3300" dirty="0"/>
              <a:t>is </a:t>
            </a:r>
            <a:r>
              <a:rPr lang="en-ZA" sz="3300" dirty="0" smtClean="0"/>
              <a:t>attached to the form</a:t>
            </a:r>
          </a:p>
          <a:p>
            <a:pPr lvl="1">
              <a:defRPr/>
            </a:pPr>
            <a:r>
              <a:rPr lang="en-ZA" sz="3300" dirty="0" smtClean="0"/>
              <a:t>That the form is signed by all the parties</a:t>
            </a:r>
          </a:p>
          <a:p>
            <a:pPr>
              <a:defRPr/>
            </a:pPr>
            <a:r>
              <a:rPr lang="en-ZA" sz="3300" dirty="0" smtClean="0"/>
              <a:t>A form number must be entered, and captured when populating the database. </a:t>
            </a:r>
            <a:endParaRPr lang="en-ZA" sz="3300" dirty="0"/>
          </a:p>
          <a:p>
            <a:pPr lvl="1">
              <a:buNone/>
              <a:defRPr/>
            </a:pPr>
            <a:r>
              <a:rPr lang="en-ZA" sz="2400" dirty="0" smtClean="0"/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ZA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80648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6632"/>
            <a:ext cx="4587404" cy="6531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24128" y="980728"/>
            <a:ext cx="2746648" cy="4738538"/>
          </a:xfrm>
        </p:spPr>
        <p:txBody>
          <a:bodyPr/>
          <a:lstStyle/>
          <a:p>
            <a:pPr lvl="0"/>
            <a:r>
              <a:rPr lang="en-ZA" dirty="0" smtClean="0"/>
              <a:t>Company Rep. must sign that an order has been placed.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8750"/>
            <a:ext cx="8610600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971800" y="152400"/>
            <a:ext cx="5638800" cy="1066800"/>
          </a:xfrm>
        </p:spPr>
        <p:txBody>
          <a:bodyPr/>
          <a:lstStyle/>
          <a:p>
            <a:pPr>
              <a:defRPr/>
            </a:pPr>
            <a:r>
              <a:rPr lang="en-ZA" dirty="0" smtClean="0">
                <a:solidFill>
                  <a:schemeClr val="accent2">
                    <a:lumMod val="75000"/>
                  </a:schemeClr>
                </a:solidFill>
              </a:rPr>
              <a:t>Supplier register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ZA" sz="2800" dirty="0" smtClean="0"/>
              <a:t>This register should be populated when the input is collected.</a:t>
            </a:r>
          </a:p>
          <a:p>
            <a:pPr>
              <a:defRPr/>
            </a:pPr>
            <a:r>
              <a:rPr lang="en-ZA" sz="2800" dirty="0" smtClean="0"/>
              <a:t>This is to keep record of the quantity of inputs collected and to make sure that it is captured correctly. </a:t>
            </a:r>
          </a:p>
          <a:p>
            <a:pPr>
              <a:defRPr/>
            </a:pPr>
            <a:r>
              <a:rPr lang="en-ZA" sz="2800" dirty="0" smtClean="0"/>
              <a:t>The register , assessment form and the required documentation must be sent back to ARDM for reconciliation.  </a:t>
            </a:r>
          </a:p>
          <a:p>
            <a:pPr>
              <a:buNone/>
              <a:defRPr/>
            </a:pPr>
            <a:endParaRPr lang="en-ZA" sz="200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Z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052736"/>
            <a:ext cx="8496944" cy="47769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8750"/>
            <a:ext cx="8610600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rmAutofit/>
          </a:bodyPr>
          <a:lstStyle/>
          <a:p>
            <a:pPr lvl="0"/>
            <a:r>
              <a:rPr lang="en-ZA" sz="3600" b="1" dirty="0" smtClean="0">
                <a:solidFill>
                  <a:srgbClr val="C00000"/>
                </a:solidFill>
              </a:rPr>
              <a:t>EXTENSION SUPPORT</a:t>
            </a:r>
            <a:endParaRPr lang="en-ZA" sz="36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5"/>
          </a:xfrm>
        </p:spPr>
        <p:txBody>
          <a:bodyPr>
            <a:normAutofit/>
          </a:bodyPr>
          <a:lstStyle/>
          <a:p>
            <a:pPr lvl="0"/>
            <a:r>
              <a:rPr lang="en-ZA" sz="3400" dirty="0" smtClean="0"/>
              <a:t>The Extension Officer to verify list with company on a weekly basis</a:t>
            </a:r>
          </a:p>
          <a:p>
            <a:pPr lvl="0"/>
            <a:r>
              <a:rPr lang="en-ZA" sz="3400" dirty="0" smtClean="0"/>
              <a:t>The Company rep to forward a list per company branch to the DD’s who will batch it and forward it to ARDM</a:t>
            </a:r>
          </a:p>
          <a:p>
            <a:r>
              <a:rPr lang="en-ZA" sz="3600" b="1" dirty="0" smtClean="0">
                <a:solidFill>
                  <a:srgbClr val="C00000"/>
                </a:solidFill>
              </a:rPr>
              <a:t>REGISTRATIONS MUST NOT TO EXCEED THE COMPANY AND BRANCH BUDGET</a:t>
            </a:r>
            <a:endParaRPr lang="en-ZA" sz="3600" dirty="0" smtClean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75C7-7645-4E98-A5D8-947C3B071994}" type="slidenum">
              <a:rPr lang="en-ZA" smtClean="0"/>
              <a:pPr/>
              <a:t>19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52076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8750"/>
            <a:ext cx="8610600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7784" y="116632"/>
            <a:ext cx="4896544" cy="1224136"/>
          </a:xfrm>
        </p:spPr>
        <p:txBody>
          <a:bodyPr>
            <a:normAutofit/>
          </a:bodyPr>
          <a:lstStyle/>
          <a:p>
            <a:r>
              <a:rPr lang="en-ZA" sz="16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</a:t>
            </a:r>
            <a:r>
              <a:rPr lang="en-ZA" sz="3600" b="1" dirty="0" smtClean="0">
                <a:solidFill>
                  <a:schemeClr val="accent6">
                    <a:lumMod val="50000"/>
                  </a:schemeClr>
                </a:solidFill>
              </a:rPr>
              <a:t>PROPOSED RELIEF SCHEME </a:t>
            </a:r>
            <a:endParaRPr lang="en-ZA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1196752"/>
            <a:ext cx="7488832" cy="5112568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ZA" sz="12800" dirty="0" smtClean="0">
                <a:solidFill>
                  <a:prstClr val="black"/>
                </a:solidFill>
              </a:rPr>
              <a:t>Drought Relief in </a:t>
            </a:r>
            <a:r>
              <a:rPr lang="en-ZA" sz="12800" dirty="0">
                <a:solidFill>
                  <a:prstClr val="black"/>
                </a:solidFill>
              </a:rPr>
              <a:t>KZN for </a:t>
            </a:r>
            <a:r>
              <a:rPr lang="en-ZA" sz="12800" dirty="0" smtClean="0">
                <a:solidFill>
                  <a:prstClr val="black"/>
                </a:solidFill>
              </a:rPr>
              <a:t>2015/2016</a:t>
            </a:r>
            <a:endParaRPr lang="en-ZA" sz="12800" dirty="0">
              <a:solidFill>
                <a:prstClr val="black"/>
              </a:solidFill>
            </a:endParaRPr>
          </a:p>
          <a:p>
            <a:pPr lvl="0"/>
            <a:r>
              <a:rPr lang="en-ZA" sz="12800" dirty="0"/>
              <a:t>Consider </a:t>
            </a:r>
            <a:r>
              <a:rPr lang="en-ZA" sz="12800" dirty="0" smtClean="0"/>
              <a:t>only the declared areas </a:t>
            </a:r>
            <a:r>
              <a:rPr lang="en-ZA" sz="12800" dirty="0"/>
              <a:t>of </a:t>
            </a:r>
            <a:r>
              <a:rPr lang="en-ZA" sz="12800" dirty="0" smtClean="0"/>
              <a:t>KZN</a:t>
            </a:r>
          </a:p>
          <a:p>
            <a:pPr>
              <a:buNone/>
            </a:pPr>
            <a:r>
              <a:rPr lang="en-ZA" sz="12800" dirty="0" smtClean="0"/>
              <a:t>	</a:t>
            </a:r>
            <a:r>
              <a:rPr lang="en-ZA" sz="12800" b="1" dirty="0" smtClean="0">
                <a:solidFill>
                  <a:srgbClr val="C00000"/>
                </a:solidFill>
              </a:rPr>
              <a:t>The non declared areas</a:t>
            </a:r>
          </a:p>
          <a:p>
            <a:pPr>
              <a:buNone/>
            </a:pPr>
            <a:r>
              <a:rPr lang="en-ZA" sz="12800" dirty="0" smtClean="0"/>
              <a:t>	UGU 				- </a:t>
            </a:r>
            <a:r>
              <a:rPr lang="en-ZA" sz="12800" dirty="0" err="1" smtClean="0">
                <a:solidFill>
                  <a:srgbClr val="C00000"/>
                </a:solidFill>
              </a:rPr>
              <a:t>Ezingolweni</a:t>
            </a:r>
            <a:endParaRPr lang="en-ZA" sz="1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ZA" sz="12800" dirty="0" smtClean="0"/>
              <a:t>	UMGUNGUNDLOVU 	- </a:t>
            </a:r>
            <a:r>
              <a:rPr lang="en-ZA" sz="12800" dirty="0" err="1" smtClean="0">
                <a:solidFill>
                  <a:srgbClr val="C00000"/>
                </a:solidFill>
              </a:rPr>
              <a:t>Impendle</a:t>
            </a:r>
            <a:r>
              <a:rPr lang="en-ZA" sz="12800" dirty="0" smtClean="0"/>
              <a:t>, 					- </a:t>
            </a:r>
            <a:r>
              <a:rPr lang="en-ZA" sz="12800" dirty="0" err="1" smtClean="0">
                <a:solidFill>
                  <a:srgbClr val="C00000"/>
                </a:solidFill>
              </a:rPr>
              <a:t>umgeni</a:t>
            </a:r>
            <a:r>
              <a:rPr lang="en-ZA" sz="12800" dirty="0" smtClean="0">
                <a:solidFill>
                  <a:srgbClr val="C00000"/>
                </a:solidFill>
              </a:rPr>
              <a:t>, </a:t>
            </a:r>
            <a:r>
              <a:rPr lang="en-ZA" sz="12800" dirty="0" smtClean="0"/>
              <a:t>						- </a:t>
            </a:r>
            <a:r>
              <a:rPr lang="en-ZA" sz="12800" dirty="0" err="1" smtClean="0">
                <a:solidFill>
                  <a:srgbClr val="C00000"/>
                </a:solidFill>
              </a:rPr>
              <a:t>umzinduze</a:t>
            </a:r>
            <a:endParaRPr lang="en-ZA" sz="1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ZA" sz="12800" dirty="0" smtClean="0"/>
              <a:t>	UTHUKELA 			- </a:t>
            </a:r>
            <a:r>
              <a:rPr lang="en-ZA" sz="12800" dirty="0" err="1" smtClean="0">
                <a:solidFill>
                  <a:srgbClr val="C00000"/>
                </a:solidFill>
              </a:rPr>
              <a:t>okhalamba</a:t>
            </a:r>
            <a:endParaRPr lang="en-ZA" sz="1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ZA" sz="12800" dirty="0" smtClean="0"/>
              <a:t>	UTHUNGULU 			- </a:t>
            </a:r>
            <a:r>
              <a:rPr lang="en-ZA" sz="12800" dirty="0" err="1" smtClean="0">
                <a:solidFill>
                  <a:srgbClr val="C00000"/>
                </a:solidFill>
              </a:rPr>
              <a:t>mthonjaneni</a:t>
            </a:r>
            <a:endParaRPr lang="en-ZA" sz="1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ZA" sz="12800" dirty="0" smtClean="0"/>
              <a:t>	HARRY GWALA 		- </a:t>
            </a:r>
            <a:r>
              <a:rPr lang="en-ZA" sz="12800" dirty="0" err="1" smtClean="0">
                <a:solidFill>
                  <a:srgbClr val="C00000"/>
                </a:solidFill>
              </a:rPr>
              <a:t>ingwe</a:t>
            </a:r>
            <a:endParaRPr lang="en-ZA" sz="12800" dirty="0" smtClean="0">
              <a:solidFill>
                <a:srgbClr val="C00000"/>
              </a:solidFill>
            </a:endParaRPr>
          </a:p>
          <a:p>
            <a:pPr lvl="0">
              <a:buNone/>
            </a:pPr>
            <a:endParaRPr lang="en-ZA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ZA" sz="7600" dirty="0" smtClean="0"/>
          </a:p>
          <a:p>
            <a:pPr marL="0" indent="0">
              <a:buNone/>
            </a:pPr>
            <a:r>
              <a:rPr lang="en-ZA" sz="9600" dirty="0" smtClean="0"/>
              <a:t/>
            </a:r>
            <a:br>
              <a:rPr lang="en-ZA" sz="9600" dirty="0" smtClean="0"/>
            </a:br>
            <a:r>
              <a:rPr lang="en-ZA" dirty="0" smtClean="0"/>
              <a:t/>
            </a:r>
            <a:br>
              <a:rPr lang="en-ZA" dirty="0" smtClean="0"/>
            </a:br>
            <a:endParaRPr lang="en-ZA" dirty="0" smtClean="0"/>
          </a:p>
          <a:p>
            <a:pPr marL="0" indent="0">
              <a:buNone/>
            </a:pPr>
            <a:endParaRPr lang="en-ZA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75C7-7645-4E98-A5D8-947C3B071994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45662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8750"/>
            <a:ext cx="8610600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971800" y="152400"/>
            <a:ext cx="5638800" cy="1066800"/>
          </a:xfrm>
        </p:spPr>
        <p:txBody>
          <a:bodyPr/>
          <a:lstStyle/>
          <a:p>
            <a:pPr>
              <a:defRPr/>
            </a:pPr>
            <a:r>
              <a:rPr lang="en-ZA" dirty="0" smtClean="0">
                <a:solidFill>
                  <a:schemeClr val="accent2">
                    <a:lumMod val="75000"/>
                  </a:schemeClr>
                </a:solidFill>
              </a:rPr>
              <a:t>Data 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ZA" sz="2400" dirty="0" smtClean="0"/>
              <a:t>All the information on the relief form must be captured onto the excel data base.</a:t>
            </a:r>
          </a:p>
          <a:p>
            <a:pPr>
              <a:defRPr/>
            </a:pPr>
            <a:r>
              <a:rPr lang="en-ZA" sz="2400" dirty="0" smtClean="0"/>
              <a:t>This data base will be used</a:t>
            </a:r>
          </a:p>
          <a:p>
            <a:pPr lvl="1">
              <a:defRPr/>
            </a:pPr>
            <a:r>
              <a:rPr lang="en-ZA" sz="2400" dirty="0" smtClean="0"/>
              <a:t>As a control mechanism </a:t>
            </a:r>
          </a:p>
          <a:p>
            <a:pPr lvl="1">
              <a:defRPr/>
            </a:pPr>
            <a:r>
              <a:rPr lang="en-ZA" sz="2400" dirty="0" smtClean="0"/>
              <a:t>To reconcile the feed distributed </a:t>
            </a:r>
          </a:p>
          <a:p>
            <a:pPr lvl="1">
              <a:defRPr/>
            </a:pPr>
            <a:r>
              <a:rPr lang="en-ZA" sz="2400" dirty="0" smtClean="0"/>
              <a:t>To check for any duplication of information</a:t>
            </a:r>
          </a:p>
          <a:p>
            <a:pPr lvl="1">
              <a:defRPr/>
            </a:pPr>
            <a:r>
              <a:rPr lang="en-ZA" sz="2400" dirty="0" smtClean="0"/>
              <a:t>and to compile reports.</a:t>
            </a:r>
          </a:p>
          <a:p>
            <a:pPr lvl="1">
              <a:defRPr/>
            </a:pPr>
            <a:endParaRPr lang="en-ZA" sz="2000" dirty="0" smtClean="0"/>
          </a:p>
          <a:p>
            <a:pPr>
              <a:defRPr/>
            </a:pPr>
            <a:endParaRPr lang="en-ZA" sz="2400" b="1" dirty="0" smtClean="0"/>
          </a:p>
          <a:p>
            <a:pPr>
              <a:defRPr/>
            </a:pPr>
            <a:endParaRPr lang="en-ZA" sz="200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Z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8750"/>
            <a:ext cx="8610600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971800" y="152400"/>
            <a:ext cx="5638800" cy="1066800"/>
          </a:xfrm>
        </p:spPr>
        <p:txBody>
          <a:bodyPr/>
          <a:lstStyle/>
          <a:p>
            <a:pPr>
              <a:defRPr/>
            </a:pPr>
            <a:r>
              <a:rPr lang="en-ZA" dirty="0" smtClean="0">
                <a:solidFill>
                  <a:schemeClr val="accent2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/>
          </a:bodyPr>
          <a:lstStyle/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ZA" sz="2400" dirty="0" smtClean="0"/>
              <a:t>Control is important to the success of the scheme.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ZA" sz="2400" dirty="0" smtClean="0"/>
              <a:t>The following should be returned to ARDM office:</a:t>
            </a:r>
          </a:p>
          <a:p>
            <a:pPr marL="1314450" lvl="2" indent="-457200">
              <a:defRPr/>
            </a:pPr>
            <a:r>
              <a:rPr lang="en-ZA" dirty="0" smtClean="0"/>
              <a:t>Suppliers register with attached delivery notes </a:t>
            </a:r>
          </a:p>
          <a:p>
            <a:pPr marL="1314450" lvl="2" indent="-457200">
              <a:defRPr/>
            </a:pPr>
            <a:r>
              <a:rPr lang="en-ZA" dirty="0" smtClean="0"/>
              <a:t>Relief forms with the attached documentation</a:t>
            </a:r>
          </a:p>
          <a:p>
            <a:pPr marL="1771650" lvl="3" indent="-457200">
              <a:defRPr/>
            </a:pPr>
            <a:r>
              <a:rPr lang="en-ZA" sz="2400" dirty="0" smtClean="0"/>
              <a:t>Copy of ID document</a:t>
            </a:r>
          </a:p>
          <a:p>
            <a:pPr marL="1771650" lvl="3" indent="-457200">
              <a:defRPr/>
            </a:pPr>
            <a:r>
              <a:rPr lang="en-ZA" sz="2400" dirty="0" smtClean="0"/>
              <a:t>Copy of </a:t>
            </a:r>
            <a:r>
              <a:rPr lang="en-ZA" sz="2400" dirty="0" err="1" smtClean="0"/>
              <a:t>Brandmark</a:t>
            </a:r>
            <a:r>
              <a:rPr lang="en-ZA" sz="2400" dirty="0" smtClean="0"/>
              <a:t> certificate </a:t>
            </a:r>
          </a:p>
          <a:p>
            <a:pPr marL="1771650" lvl="3" indent="-457200">
              <a:defRPr/>
            </a:pPr>
            <a:r>
              <a:rPr lang="en-ZA" sz="2400" dirty="0" smtClean="0"/>
              <a:t>Copy of proof of residence</a:t>
            </a:r>
          </a:p>
          <a:p>
            <a:pPr marL="1771650" lvl="3" indent="-457200">
              <a:defRPr/>
            </a:pPr>
            <a:r>
              <a:rPr lang="en-ZA" sz="2400" dirty="0" smtClean="0"/>
              <a:t>Affidavit</a:t>
            </a:r>
          </a:p>
          <a:p>
            <a:pPr marL="1314450" lvl="2" indent="-457200">
              <a:defRPr/>
            </a:pPr>
            <a:r>
              <a:rPr lang="en-ZA" dirty="0" smtClean="0"/>
              <a:t>Electronic Database </a:t>
            </a:r>
          </a:p>
          <a:p>
            <a:pPr marL="1314450" lvl="2" indent="-457200">
              <a:defRPr/>
            </a:pPr>
            <a:endParaRPr lang="en-ZA" sz="2000" dirty="0" smtClean="0"/>
          </a:p>
          <a:p>
            <a:pPr>
              <a:buNone/>
              <a:defRPr/>
            </a:pPr>
            <a:endParaRPr lang="en-ZA" sz="2400" b="1" dirty="0" smtClean="0"/>
          </a:p>
          <a:p>
            <a:pPr>
              <a:defRPr/>
            </a:pPr>
            <a:endParaRPr lang="en-ZA" sz="200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Z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280"/>
            <a:ext cx="9144000" cy="687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8750"/>
            <a:ext cx="8610600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7784" y="116632"/>
            <a:ext cx="4896544" cy="1224136"/>
          </a:xfrm>
        </p:spPr>
        <p:txBody>
          <a:bodyPr>
            <a:normAutofit/>
          </a:bodyPr>
          <a:lstStyle/>
          <a:p>
            <a:r>
              <a:rPr lang="en-ZA" sz="16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</a:t>
            </a:r>
            <a:r>
              <a:rPr lang="en-ZA" sz="3600" b="1" dirty="0" smtClean="0">
                <a:solidFill>
                  <a:schemeClr val="accent6">
                    <a:lumMod val="50000"/>
                  </a:schemeClr>
                </a:solidFill>
              </a:rPr>
              <a:t>PROPOSED RELIEF SCHEME </a:t>
            </a:r>
            <a:endParaRPr lang="en-ZA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1196752"/>
            <a:ext cx="7488832" cy="5112568"/>
          </a:xfrm>
        </p:spPr>
        <p:txBody>
          <a:bodyPr>
            <a:normAutofit fontScale="25000" lnSpcReduction="20000"/>
          </a:bodyPr>
          <a:lstStyle/>
          <a:p>
            <a:endParaRPr lang="en-ZA" sz="2600" dirty="0" smtClean="0"/>
          </a:p>
          <a:p>
            <a:r>
              <a:rPr lang="en-ZA" sz="14400" dirty="0" smtClean="0">
                <a:solidFill>
                  <a:prstClr val="black"/>
                </a:solidFill>
              </a:rPr>
              <a:t>Subsidize inputs (Discount on purchases</a:t>
            </a:r>
            <a:r>
              <a:rPr lang="en-ZA" sz="12600" dirty="0" smtClean="0">
                <a:solidFill>
                  <a:prstClr val="black"/>
                </a:solidFill>
              </a:rPr>
              <a:t>)</a:t>
            </a:r>
            <a:endParaRPr lang="en-ZA" sz="14400" dirty="0" smtClean="0">
              <a:solidFill>
                <a:prstClr val="black"/>
              </a:solidFill>
            </a:endParaRPr>
          </a:p>
          <a:p>
            <a:pPr lvl="0"/>
            <a:r>
              <a:rPr lang="en-ZA" sz="14400" dirty="0" smtClean="0">
                <a:solidFill>
                  <a:prstClr val="black"/>
                </a:solidFill>
              </a:rPr>
              <a:t>First </a:t>
            </a:r>
            <a:r>
              <a:rPr lang="en-ZA" sz="14400" dirty="0">
                <a:solidFill>
                  <a:prstClr val="black"/>
                </a:solidFill>
              </a:rPr>
              <a:t>come first serve </a:t>
            </a:r>
            <a:r>
              <a:rPr lang="en-ZA" sz="14400" dirty="0" smtClean="0">
                <a:solidFill>
                  <a:prstClr val="black"/>
                </a:solidFill>
              </a:rPr>
              <a:t>principle</a:t>
            </a:r>
            <a:endParaRPr lang="en-ZA" sz="14400" dirty="0">
              <a:solidFill>
                <a:prstClr val="black"/>
              </a:solidFill>
            </a:endParaRPr>
          </a:p>
          <a:p>
            <a:pPr lvl="0"/>
            <a:r>
              <a:rPr lang="en-ZA" sz="14400" dirty="0">
                <a:solidFill>
                  <a:prstClr val="black"/>
                </a:solidFill>
              </a:rPr>
              <a:t>One stop </a:t>
            </a:r>
            <a:r>
              <a:rPr lang="en-ZA" sz="14400" dirty="0" smtClean="0">
                <a:solidFill>
                  <a:prstClr val="black"/>
                </a:solidFill>
              </a:rPr>
              <a:t>service (One outlet link to a LM – Pay &amp; Collect same day)</a:t>
            </a:r>
            <a:endParaRPr lang="en-ZA" sz="14400" dirty="0">
              <a:solidFill>
                <a:prstClr val="black"/>
              </a:solidFill>
            </a:endParaRPr>
          </a:p>
          <a:p>
            <a:pPr lvl="0"/>
            <a:r>
              <a:rPr lang="en-ZA" sz="14400" dirty="0" smtClean="0">
                <a:solidFill>
                  <a:prstClr val="black"/>
                </a:solidFill>
              </a:rPr>
              <a:t>One purchase opportunity per farmer</a:t>
            </a:r>
          </a:p>
          <a:p>
            <a:pPr lvl="0"/>
            <a:r>
              <a:rPr lang="en-ZA" sz="14400" dirty="0" smtClean="0">
                <a:solidFill>
                  <a:prstClr val="black"/>
                </a:solidFill>
              </a:rPr>
              <a:t>Farmer to collect inputs</a:t>
            </a:r>
          </a:p>
          <a:p>
            <a:pPr lvl="0">
              <a:buNone/>
            </a:pPr>
            <a:endParaRPr lang="en-ZA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ZA" sz="7600" dirty="0" smtClean="0"/>
          </a:p>
          <a:p>
            <a:pPr marL="0" indent="0">
              <a:buNone/>
            </a:pPr>
            <a:r>
              <a:rPr lang="en-ZA" sz="9600" dirty="0" smtClean="0"/>
              <a:t/>
            </a:r>
            <a:br>
              <a:rPr lang="en-ZA" sz="9600" dirty="0" smtClean="0"/>
            </a:br>
            <a:r>
              <a:rPr lang="en-ZA" dirty="0" smtClean="0"/>
              <a:t/>
            </a:r>
            <a:br>
              <a:rPr lang="en-ZA" dirty="0" smtClean="0"/>
            </a:br>
            <a:endParaRPr lang="en-ZA" dirty="0" smtClean="0"/>
          </a:p>
          <a:p>
            <a:pPr marL="0" indent="0">
              <a:buNone/>
            </a:pPr>
            <a:endParaRPr lang="en-ZA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75C7-7645-4E98-A5D8-947C3B071994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45662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8640"/>
            <a:ext cx="8610600" cy="64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en-ZA" b="1" dirty="0" smtClean="0">
                <a:solidFill>
                  <a:srgbClr val="A50021"/>
                </a:solidFill>
              </a:rPr>
              <a:t>SUPPLIER</a:t>
            </a:r>
            <a:endParaRPr lang="en-ZA" b="1" dirty="0">
              <a:solidFill>
                <a:srgbClr val="A500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00600"/>
          </a:xfrm>
        </p:spPr>
        <p:txBody>
          <a:bodyPr>
            <a:normAutofit fontScale="25000" lnSpcReduction="20000"/>
          </a:bodyPr>
          <a:lstStyle/>
          <a:p>
            <a:r>
              <a:rPr lang="en-ZA" sz="12800" dirty="0" smtClean="0"/>
              <a:t>The service will be provided over a </a:t>
            </a:r>
            <a:r>
              <a:rPr lang="en-ZA" sz="12800" b="1" dirty="0" smtClean="0"/>
              <a:t>period of three months </a:t>
            </a:r>
            <a:r>
              <a:rPr lang="en-ZA" sz="12800" dirty="0" smtClean="0"/>
              <a:t>subject to a limited budget (SCM). </a:t>
            </a:r>
            <a:endParaRPr lang="en-ZA" sz="12800" b="1" dirty="0" smtClean="0"/>
          </a:p>
          <a:p>
            <a:r>
              <a:rPr lang="en-ZA" sz="12800" b="1" dirty="0" smtClean="0"/>
              <a:t>The </a:t>
            </a:r>
            <a:r>
              <a:rPr lang="en-ZA" sz="12800" b="1" dirty="0"/>
              <a:t>contracted suppliers will provide inputs </a:t>
            </a:r>
            <a:r>
              <a:rPr lang="en-ZA" sz="12800" dirty="0"/>
              <a:t>to affected farmers whilst </a:t>
            </a:r>
            <a:r>
              <a:rPr lang="en-ZA" sz="12800" b="1" dirty="0"/>
              <a:t>compiling a portfolio of documentation</a:t>
            </a:r>
            <a:r>
              <a:rPr lang="en-ZA" sz="12800" dirty="0"/>
              <a:t> </a:t>
            </a:r>
            <a:r>
              <a:rPr lang="en-ZA" sz="12800" dirty="0" smtClean="0"/>
              <a:t>on </a:t>
            </a:r>
            <a:r>
              <a:rPr lang="en-ZA" sz="12800" dirty="0"/>
              <a:t>farmers to be submitted to DARD for payment (SCM). </a:t>
            </a:r>
            <a:endParaRPr lang="en-ZA" sz="12800" dirty="0" smtClean="0"/>
          </a:p>
          <a:p>
            <a:r>
              <a:rPr lang="en-ZA" sz="12800" dirty="0" smtClean="0"/>
              <a:t>The </a:t>
            </a:r>
            <a:r>
              <a:rPr lang="en-ZA" sz="12800" dirty="0"/>
              <a:t>suppliers </a:t>
            </a:r>
            <a:r>
              <a:rPr lang="en-ZA" sz="12800" dirty="0" smtClean="0"/>
              <a:t>have been identified </a:t>
            </a:r>
            <a:r>
              <a:rPr lang="en-ZA" sz="12800" dirty="0"/>
              <a:t>using predetermined </a:t>
            </a:r>
            <a:r>
              <a:rPr lang="en-ZA" sz="12800" b="1" dirty="0"/>
              <a:t>criteria, viz</a:t>
            </a:r>
            <a:r>
              <a:rPr lang="en-ZA" sz="12800" dirty="0"/>
              <a:t>.; (no. of outlets; Financial Capacity - carry substantial credit until payment; administrative capacity; able to handle bulk/ volume of inputs in a short time</a:t>
            </a:r>
            <a:r>
              <a:rPr lang="en-ZA" sz="12800" dirty="0" smtClean="0"/>
              <a:t>).</a:t>
            </a:r>
          </a:p>
          <a:p>
            <a:endParaRPr lang="en-ZA" dirty="0"/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8640"/>
            <a:ext cx="8610600" cy="64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en-ZA" b="1" dirty="0" smtClean="0">
                <a:solidFill>
                  <a:srgbClr val="A50021"/>
                </a:solidFill>
              </a:rPr>
              <a:t>SUPPLIER</a:t>
            </a:r>
            <a:endParaRPr lang="en-ZA" b="1" dirty="0">
              <a:solidFill>
                <a:srgbClr val="A500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006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ZA" sz="5800" dirty="0" smtClean="0">
                <a:solidFill>
                  <a:prstClr val="black"/>
                </a:solidFill>
              </a:rPr>
              <a:t>Suppliers will be allocated a budget depending the number of outlets it serves.</a:t>
            </a:r>
          </a:p>
          <a:p>
            <a:pPr lvl="0"/>
            <a:r>
              <a:rPr lang="en-ZA" sz="5800" dirty="0" smtClean="0">
                <a:solidFill>
                  <a:prstClr val="black"/>
                </a:solidFill>
              </a:rPr>
              <a:t>A supplier outlet will be identified for each Local Municipality</a:t>
            </a:r>
          </a:p>
          <a:p>
            <a:pPr lvl="0"/>
            <a:r>
              <a:rPr lang="en-ZA" sz="5800" dirty="0" smtClean="0">
                <a:solidFill>
                  <a:prstClr val="black"/>
                </a:solidFill>
              </a:rPr>
              <a:t>Supplier outlets will receive a budget allocation based on the local municipality it serves</a:t>
            </a:r>
          </a:p>
          <a:p>
            <a:pPr lvl="0"/>
            <a:r>
              <a:rPr lang="en-ZA" sz="5800" dirty="0" smtClean="0">
                <a:solidFill>
                  <a:prstClr val="black"/>
                </a:solidFill>
              </a:rPr>
              <a:t>The budget is calculated on the animal numbers in the local municipality</a:t>
            </a:r>
            <a:r>
              <a:rPr lang="en-ZA" sz="6700" dirty="0" smtClean="0">
                <a:solidFill>
                  <a:prstClr val="black"/>
                </a:solidFill>
              </a:rPr>
              <a:t>.</a:t>
            </a:r>
          </a:p>
          <a:p>
            <a:endParaRPr lang="en-ZA" dirty="0"/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8750"/>
            <a:ext cx="8610600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778098"/>
          </a:xfrm>
        </p:spPr>
        <p:txBody>
          <a:bodyPr>
            <a:normAutofit/>
          </a:bodyPr>
          <a:lstStyle/>
          <a:p>
            <a:r>
              <a:rPr lang="en-ZA" b="1" dirty="0" smtClean="0">
                <a:solidFill>
                  <a:srgbClr val="A50021"/>
                </a:solidFill>
              </a:rPr>
              <a:t>INPUTS</a:t>
            </a:r>
            <a:endParaRPr lang="en-ZA" b="1" dirty="0">
              <a:solidFill>
                <a:srgbClr val="A500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The </a:t>
            </a:r>
            <a:r>
              <a:rPr lang="en-ZA" b="1" dirty="0"/>
              <a:t>inputs considered will be subdivided into </a:t>
            </a:r>
            <a:r>
              <a:rPr lang="en-ZA" b="1" dirty="0" smtClean="0"/>
              <a:t>two </a:t>
            </a:r>
            <a:r>
              <a:rPr lang="en-ZA" b="1" dirty="0"/>
              <a:t>categories</a:t>
            </a:r>
            <a:r>
              <a:rPr lang="en-ZA" dirty="0"/>
              <a:t>, </a:t>
            </a:r>
            <a:r>
              <a:rPr lang="en-ZA" dirty="0" smtClean="0"/>
              <a:t>viz.; </a:t>
            </a:r>
            <a:r>
              <a:rPr lang="en-ZA" dirty="0"/>
              <a:t>those </a:t>
            </a:r>
            <a:r>
              <a:rPr lang="en-ZA" dirty="0" smtClean="0"/>
              <a:t>for livestock </a:t>
            </a:r>
            <a:r>
              <a:rPr lang="en-ZA" dirty="0"/>
              <a:t>and those for water </a:t>
            </a:r>
            <a:r>
              <a:rPr lang="en-ZA" dirty="0" smtClean="0"/>
              <a:t>supply.</a:t>
            </a:r>
          </a:p>
          <a:p>
            <a:r>
              <a:rPr lang="en-ZA" dirty="0" smtClean="0"/>
              <a:t>The </a:t>
            </a:r>
            <a:r>
              <a:rPr lang="en-ZA" dirty="0"/>
              <a:t>inputs are as follows:</a:t>
            </a:r>
          </a:p>
          <a:p>
            <a:pPr lvl="1"/>
            <a:r>
              <a:rPr lang="en-ZA" sz="3200" b="1" dirty="0"/>
              <a:t>Livestock – </a:t>
            </a:r>
            <a:r>
              <a:rPr lang="en-ZA" sz="3200" dirty="0"/>
              <a:t>Registered Licks, Registered Ruminant Pellets, Multi-vitamins, </a:t>
            </a:r>
            <a:r>
              <a:rPr lang="en-ZA" sz="3200" dirty="0" smtClean="0"/>
              <a:t>Dip, salt, Registered meal</a:t>
            </a:r>
            <a:endParaRPr lang="en-ZA" sz="3200" dirty="0"/>
          </a:p>
          <a:p>
            <a:pPr lvl="1"/>
            <a:r>
              <a:rPr lang="en-ZA" sz="3200" b="1" dirty="0" smtClean="0"/>
              <a:t>Water </a:t>
            </a:r>
            <a:r>
              <a:rPr lang="en-ZA" sz="3200" dirty="0"/>
              <a:t>– water harvesting (</a:t>
            </a:r>
            <a:r>
              <a:rPr lang="en-ZA" sz="3200" dirty="0" err="1"/>
              <a:t>Jojo</a:t>
            </a:r>
            <a:r>
              <a:rPr lang="en-ZA" sz="3200" dirty="0"/>
              <a:t> tanks, </a:t>
            </a:r>
            <a:r>
              <a:rPr lang="en-ZA" sz="3200" dirty="0" smtClean="0"/>
              <a:t>2.4m through, 6m gutter)</a:t>
            </a:r>
            <a:endParaRPr lang="en-ZA" sz="3200" dirty="0"/>
          </a:p>
          <a:p>
            <a:r>
              <a:rPr lang="en-ZA" dirty="0">
                <a:solidFill>
                  <a:srgbClr val="FF0000"/>
                </a:solidFill>
              </a:rPr>
              <a:t>(NB - Transport will be farmers own cost)</a:t>
            </a:r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8750"/>
            <a:ext cx="8610600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260648"/>
            <a:ext cx="5781328" cy="1224136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rgbClr val="A50021"/>
                </a:solidFill>
              </a:rPr>
              <a:t>QUALIFYING FOR A SUBSIDY</a:t>
            </a:r>
            <a:endParaRPr lang="en-ZA" b="1" dirty="0">
              <a:solidFill>
                <a:srgbClr val="A500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2088232"/>
          </a:xfrm>
        </p:spPr>
        <p:txBody>
          <a:bodyPr>
            <a:normAutofit fontScale="77500" lnSpcReduction="20000"/>
          </a:bodyPr>
          <a:lstStyle/>
          <a:p>
            <a:r>
              <a:rPr lang="en-ZA" sz="3100" dirty="0" smtClean="0"/>
              <a:t>A capped subsidy will be provided</a:t>
            </a:r>
            <a:r>
              <a:rPr lang="en-ZA" sz="3100" b="1" dirty="0" smtClean="0"/>
              <a:t> </a:t>
            </a:r>
            <a:r>
              <a:rPr lang="en-ZA" sz="3100" dirty="0" smtClean="0"/>
              <a:t>which </a:t>
            </a:r>
            <a:r>
              <a:rPr lang="en-ZA" sz="3100" dirty="0"/>
              <a:t>differ for different categories of farmers. </a:t>
            </a:r>
            <a:endParaRPr lang="en-ZA" sz="3100" dirty="0" smtClean="0"/>
          </a:p>
          <a:p>
            <a:r>
              <a:rPr lang="en-ZA" sz="3100" dirty="0" smtClean="0"/>
              <a:t>The </a:t>
            </a:r>
            <a:r>
              <a:rPr lang="en-ZA" sz="3100" dirty="0"/>
              <a:t>farmer will only qualify for the subsidy once he has </a:t>
            </a:r>
            <a:r>
              <a:rPr lang="en-ZA" sz="3100" b="1" dirty="0"/>
              <a:t>made a purchase</a:t>
            </a:r>
            <a:r>
              <a:rPr lang="en-ZA" sz="3100" dirty="0"/>
              <a:t>. </a:t>
            </a:r>
            <a:endParaRPr lang="en-ZA" sz="3100" dirty="0" smtClean="0"/>
          </a:p>
          <a:p>
            <a:pPr lvl="0"/>
            <a:r>
              <a:rPr lang="en-ZA" sz="3100" b="1" dirty="0" smtClean="0">
                <a:solidFill>
                  <a:prstClr val="black"/>
                </a:solidFill>
              </a:rPr>
              <a:t>SUBSIDY (</a:t>
            </a:r>
            <a:r>
              <a:rPr lang="en-ZA" sz="3100" dirty="0" smtClean="0">
                <a:solidFill>
                  <a:prstClr val="black"/>
                </a:solidFill>
              </a:rPr>
              <a:t>Total amount for commodities procured – VAT Included</a:t>
            </a:r>
            <a:r>
              <a:rPr lang="en-ZA" sz="3100" b="1" dirty="0" smtClean="0">
                <a:solidFill>
                  <a:prstClr val="black"/>
                </a:solidFill>
              </a:rPr>
              <a:t>)</a:t>
            </a:r>
            <a:endParaRPr lang="en-ZA" sz="3100" dirty="0" smtClean="0">
              <a:solidFill>
                <a:prstClr val="black"/>
              </a:solidFill>
            </a:endParaRPr>
          </a:p>
          <a:p>
            <a:endParaRPr lang="en-ZA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17032"/>
            <a:ext cx="734481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8750"/>
            <a:ext cx="8610600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260648"/>
            <a:ext cx="5781328" cy="1224136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rgbClr val="A50021"/>
                </a:solidFill>
              </a:rPr>
              <a:t>QUALIFYING FOR A SUBSIDY</a:t>
            </a:r>
            <a:endParaRPr lang="en-ZA" b="1" dirty="0">
              <a:solidFill>
                <a:srgbClr val="A500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1556792"/>
            <a:ext cx="3837112" cy="4392488"/>
          </a:xfrm>
        </p:spPr>
        <p:txBody>
          <a:bodyPr>
            <a:normAutofit lnSpcReduction="10000"/>
          </a:bodyPr>
          <a:lstStyle/>
          <a:p>
            <a:r>
              <a:rPr lang="en-ZA" sz="3100" dirty="0" smtClean="0"/>
              <a:t>The extension officer will populate the calculator </a:t>
            </a:r>
          </a:p>
          <a:p>
            <a:r>
              <a:rPr lang="en-ZA" sz="3100" dirty="0" smtClean="0">
                <a:solidFill>
                  <a:prstClr val="black"/>
                </a:solidFill>
              </a:rPr>
              <a:t>He/she will be able to indicate to the farmer what </a:t>
            </a:r>
            <a:r>
              <a:rPr lang="en-ZA" sz="3100" b="1" dirty="0" smtClean="0">
                <a:solidFill>
                  <a:prstClr val="black"/>
                </a:solidFill>
              </a:rPr>
              <a:t>subsidy</a:t>
            </a:r>
            <a:r>
              <a:rPr lang="en-ZA" sz="3100" dirty="0" smtClean="0">
                <a:solidFill>
                  <a:prstClr val="black"/>
                </a:solidFill>
              </a:rPr>
              <a:t> he can get and what </a:t>
            </a:r>
            <a:r>
              <a:rPr lang="en-ZA" sz="3100" b="1" dirty="0" smtClean="0">
                <a:solidFill>
                  <a:prstClr val="black"/>
                </a:solidFill>
              </a:rPr>
              <a:t>own contribution</a:t>
            </a:r>
            <a:r>
              <a:rPr lang="en-ZA" sz="3100" dirty="0" smtClean="0">
                <a:solidFill>
                  <a:prstClr val="black"/>
                </a:solidFill>
              </a:rPr>
              <a:t> he must make</a:t>
            </a:r>
          </a:p>
          <a:p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452437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8750"/>
            <a:ext cx="8610600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184576" cy="1143000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> </a:t>
            </a:r>
            <a:r>
              <a:rPr lang="en-ZA" b="1" dirty="0" smtClean="0">
                <a:solidFill>
                  <a:srgbClr val="A50021"/>
                </a:solidFill>
              </a:rPr>
              <a:t>QUALIFYING FOR A SUBSIDY</a:t>
            </a:r>
            <a:endParaRPr lang="en-ZA" b="1" dirty="0">
              <a:solidFill>
                <a:srgbClr val="A500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805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ZA" dirty="0" smtClean="0"/>
              <a:t>A </a:t>
            </a:r>
            <a:r>
              <a:rPr lang="en-ZA" dirty="0"/>
              <a:t>farmer </a:t>
            </a:r>
            <a:r>
              <a:rPr lang="en-ZA" b="1" dirty="0"/>
              <a:t>does not qualify for a subsidy </a:t>
            </a:r>
            <a:r>
              <a:rPr lang="en-ZA" dirty="0"/>
              <a:t>if he </a:t>
            </a:r>
            <a:endParaRPr lang="en-ZA" dirty="0" smtClean="0"/>
          </a:p>
          <a:p>
            <a:pPr lvl="1"/>
            <a:r>
              <a:rPr lang="en-ZA" sz="3200" dirty="0" smtClean="0"/>
              <a:t>does </a:t>
            </a:r>
            <a:r>
              <a:rPr lang="en-ZA" sz="3200" b="1" dirty="0" smtClean="0"/>
              <a:t>not register (complete an assessment form)</a:t>
            </a:r>
            <a:endParaRPr lang="en-ZA" sz="3200" dirty="0" smtClean="0"/>
          </a:p>
          <a:p>
            <a:pPr lvl="1"/>
            <a:r>
              <a:rPr lang="en-ZA" sz="3200" dirty="0" smtClean="0"/>
              <a:t>does </a:t>
            </a:r>
            <a:r>
              <a:rPr lang="en-ZA" sz="3200" b="1" dirty="0" smtClean="0"/>
              <a:t>not buy from the supplier </a:t>
            </a:r>
            <a:r>
              <a:rPr lang="en-ZA" sz="3200" dirty="0" smtClean="0"/>
              <a:t>for a subsidy, </a:t>
            </a:r>
          </a:p>
          <a:p>
            <a:pPr lvl="1"/>
            <a:r>
              <a:rPr lang="en-ZA" sz="3200" dirty="0" smtClean="0"/>
              <a:t>does </a:t>
            </a:r>
            <a:r>
              <a:rPr lang="en-ZA" sz="3200" b="1" dirty="0" smtClean="0"/>
              <a:t>not resides </a:t>
            </a:r>
            <a:r>
              <a:rPr lang="en-ZA" sz="3200" b="1" dirty="0"/>
              <a:t>in the demarcated area </a:t>
            </a:r>
            <a:r>
              <a:rPr lang="en-ZA" sz="3200" dirty="0"/>
              <a:t>and </a:t>
            </a:r>
            <a:endParaRPr lang="en-ZA" sz="3200" dirty="0" smtClean="0"/>
          </a:p>
          <a:p>
            <a:pPr lvl="1"/>
            <a:r>
              <a:rPr lang="en-ZA" sz="3200" dirty="0" smtClean="0"/>
              <a:t>Did not make </a:t>
            </a:r>
            <a:r>
              <a:rPr lang="en-ZA" sz="3200" dirty="0"/>
              <a:t>a purchase of inputs from the </a:t>
            </a:r>
            <a:r>
              <a:rPr lang="en-ZA" sz="3200" b="1" dirty="0"/>
              <a:t>supplied list of inputs. </a:t>
            </a:r>
            <a:endParaRPr lang="en-ZA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1100</Words>
  <Application>Microsoft Office PowerPoint</Application>
  <PresentationFormat>On-screen Show (4:3)</PresentationFormat>
  <Paragraphs>127</Paragraphs>
  <Slides>22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2015/2016 DROUGHT RELIEF SCHEME ON INPUTS  26 NOVEMBER 2015</vt:lpstr>
      <vt:lpstr>                         PROPOSED RELIEF SCHEME </vt:lpstr>
      <vt:lpstr>                         PROPOSED RELIEF SCHEME </vt:lpstr>
      <vt:lpstr>SUPPLIER</vt:lpstr>
      <vt:lpstr>SUPPLIER</vt:lpstr>
      <vt:lpstr>INPUTS</vt:lpstr>
      <vt:lpstr>QUALIFYING FOR A SUBSIDY</vt:lpstr>
      <vt:lpstr>QUALIFYING FOR A SUBSIDY</vt:lpstr>
      <vt:lpstr> QUALIFYING FOR A SUBSIDY</vt:lpstr>
      <vt:lpstr> QUALIFYING FOR A SUBSIDY</vt:lpstr>
      <vt:lpstr>Proof of Status</vt:lpstr>
      <vt:lpstr>EXTENSION SUPPORT</vt:lpstr>
      <vt:lpstr>EXTENSION SUPPORT</vt:lpstr>
      <vt:lpstr>EXTENSION SUPPORT</vt:lpstr>
      <vt:lpstr>Relief form</vt:lpstr>
      <vt:lpstr>Company Rep. must sign that an order has been placed. </vt:lpstr>
      <vt:lpstr>Supplier register </vt:lpstr>
      <vt:lpstr>Slide 18</vt:lpstr>
      <vt:lpstr>EXTENSION SUPPORT</vt:lpstr>
      <vt:lpstr>Data base</vt:lpstr>
      <vt:lpstr>Conclusion</vt:lpstr>
      <vt:lpstr>Slide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2015/2016 DRAFT DROUGHT INTERVENTION  04 NOVEMBER 2015</dc:title>
  <dc:creator>user</dc:creator>
  <cp:lastModifiedBy>Preston Govender</cp:lastModifiedBy>
  <cp:revision>46</cp:revision>
  <dcterms:created xsi:type="dcterms:W3CDTF">2015-11-27T15:06:13Z</dcterms:created>
  <dcterms:modified xsi:type="dcterms:W3CDTF">2015-11-27T15:07:24Z</dcterms:modified>
</cp:coreProperties>
</file>