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37"/>
  </p:notesMasterIdLst>
  <p:sldIdLst>
    <p:sldId id="256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2" r:id="rId11"/>
    <p:sldId id="265" r:id="rId12"/>
    <p:sldId id="281" r:id="rId13"/>
    <p:sldId id="270" r:id="rId14"/>
    <p:sldId id="266" r:id="rId15"/>
    <p:sldId id="267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89" r:id="rId27"/>
    <p:sldId id="290" r:id="rId28"/>
    <p:sldId id="282" r:id="rId29"/>
    <p:sldId id="287" r:id="rId30"/>
    <p:sldId id="288" r:id="rId31"/>
    <p:sldId id="280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805A5-E666-4015-95F9-AE8BE7247B1B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3A7E-D84E-41EB-AEB5-92EF5A2C2915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Irrigation will give you good yield.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A7E-D84E-41EB-AEB5-92EF5A2C2915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It is expected that a period of 42 days will surpass from the day when seed were planted until the first crop can be harvested.</a:t>
            </a:r>
            <a:endParaRPr lang="en-ZA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A7E-D84E-41EB-AEB5-92EF5A2C2915}" type="slidenum">
              <a:rPr lang="en-ZA" smtClean="0"/>
              <a:pPr/>
              <a:t>16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B99320-C3DF-4401-A5F2-A02327399FD3}" type="datetimeFigureOut">
              <a:rPr lang="en-US" smtClean="0"/>
              <a:pPr/>
              <a:t>2/11/2013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D75958-BDD2-46C2-9345-F5A7EC74D8A4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PRODUCTION AND MARKETING</a:t>
            </a:r>
            <a:br>
              <a:rPr lang="en-ZA" dirty="0" smtClean="0"/>
            </a:br>
            <a:r>
              <a:rPr lang="en-ZA" dirty="0" smtClean="0"/>
              <a:t>OF </a:t>
            </a:r>
            <a:br>
              <a:rPr lang="en-ZA" dirty="0" smtClean="0"/>
            </a:br>
            <a:r>
              <a:rPr lang="en-ZA" dirty="0" smtClean="0"/>
              <a:t>LUCERNE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NTOKOZO MDLALOSE</a:t>
            </a:r>
          </a:p>
          <a:p>
            <a:r>
              <a:rPr lang="en-US" sz="1400" dirty="0" smtClean="0"/>
              <a:t>SPECIALIST AGRICULTURAL ADVISORY SERVICES: NORTH REGION</a:t>
            </a:r>
          </a:p>
          <a:p>
            <a:r>
              <a:rPr lang="en-US" sz="1400" dirty="0" smtClean="0"/>
              <a:t>NOVEMBER 2012</a:t>
            </a:r>
            <a:endParaRPr lang="en-Z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SEED VARIETY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Variety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>
                          <a:latin typeface="Arial" pitchFamily="34" charset="0"/>
                          <a:cs typeface="Arial" pitchFamily="34" charset="0"/>
                        </a:rPr>
                        <a:t>Dormancy</a:t>
                      </a:r>
                      <a:r>
                        <a:rPr lang="en-ZA" sz="2800" baseline="0" dirty="0" smtClean="0">
                          <a:latin typeface="Arial" pitchFamily="34" charset="0"/>
                          <a:cs typeface="Arial" pitchFamily="34" charset="0"/>
                        </a:rPr>
                        <a:t> Group</a:t>
                      </a:r>
                      <a:endParaRPr lang="en-ZA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PAN 4546</a:t>
                      </a:r>
                      <a:endParaRPr lang="en-ZA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ZA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Pub 5681</a:t>
                      </a:r>
                      <a:endParaRPr lang="en-ZA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ZA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PAN 4764</a:t>
                      </a:r>
                      <a:endParaRPr lang="en-ZA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ZA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Phb</a:t>
                      </a:r>
                      <a:r>
                        <a:rPr lang="en-ZA" sz="2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58N57</a:t>
                      </a:r>
                      <a:endParaRPr lang="en-ZA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ZA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SEED PRICES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Prices as follows (excl. VAT):</a:t>
            </a:r>
          </a:p>
          <a:p>
            <a:pPr marL="809625" indent="-542925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Lucerne - SA Standard = R50.40 /kg - dormancy 5</a:t>
            </a:r>
          </a:p>
          <a:p>
            <a:pPr marL="809625" indent="-542925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Lucerne - </a:t>
            </a:r>
            <a:r>
              <a:rPr lang="en-US" dirty="0" err="1" smtClean="0">
                <a:latin typeface="+mj-lt"/>
              </a:rPr>
              <a:t>Gea</a:t>
            </a:r>
            <a:r>
              <a:rPr lang="en-US" dirty="0" smtClean="0">
                <a:latin typeface="+mj-lt"/>
              </a:rPr>
              <a:t> = R68.25 /kg  - dormancy 7</a:t>
            </a:r>
          </a:p>
          <a:p>
            <a:pPr marL="809625" indent="-542925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Lucerne - Marina = R68.25 /kg - dormancy 7/8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*Prices obtained from Bulk Seed Company</a:t>
            </a:r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TIME OF PLANTING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Lucerne may be planted in either autumn or spring. </a:t>
            </a:r>
          </a:p>
          <a:p>
            <a:endParaRPr lang="en-ZA" dirty="0" smtClean="0"/>
          </a:p>
          <a:p>
            <a:r>
              <a:rPr lang="en-ZA" dirty="0" smtClean="0"/>
              <a:t>Spring sowing can begin in September-November.</a:t>
            </a:r>
          </a:p>
          <a:p>
            <a:endParaRPr lang="en-ZA" dirty="0" smtClean="0"/>
          </a:p>
          <a:p>
            <a:r>
              <a:rPr lang="en-ZA" dirty="0" smtClean="0"/>
              <a:t>Autumn planting can begin in February-April. 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SOWING RATE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latin typeface="+mj-lt"/>
              </a:rPr>
              <a:t>The seeding </a:t>
            </a:r>
            <a:r>
              <a:rPr lang="en-ZA" dirty="0">
                <a:latin typeface="+mj-lt"/>
              </a:rPr>
              <a:t>rate for </a:t>
            </a:r>
            <a:r>
              <a:rPr lang="en-ZA" dirty="0" err="1">
                <a:latin typeface="+mj-lt"/>
              </a:rPr>
              <a:t>lucerne</a:t>
            </a:r>
            <a:r>
              <a:rPr lang="en-ZA" dirty="0">
                <a:latin typeface="+mj-lt"/>
              </a:rPr>
              <a:t> </a:t>
            </a:r>
            <a:r>
              <a:rPr lang="en-ZA" dirty="0" smtClean="0">
                <a:latin typeface="+mj-lt"/>
              </a:rPr>
              <a:t>vary from 12-18 </a:t>
            </a:r>
            <a:r>
              <a:rPr lang="en-ZA" dirty="0">
                <a:latin typeface="+mj-lt"/>
              </a:rPr>
              <a:t>kg/ha with differences based upon region, soil type, and seeding method</a:t>
            </a:r>
            <a:r>
              <a:rPr lang="en-ZA" dirty="0" smtClean="0">
                <a:latin typeface="+mj-lt"/>
              </a:rPr>
              <a:t>.</a:t>
            </a:r>
          </a:p>
          <a:p>
            <a:endParaRPr lang="en-ZA" dirty="0" smtClean="0">
              <a:latin typeface="+mj-lt"/>
            </a:endParaRPr>
          </a:p>
          <a:p>
            <a:r>
              <a:rPr lang="en-ZA" dirty="0" smtClean="0">
                <a:latin typeface="+mj-lt"/>
              </a:rPr>
              <a:t>The recommended seeding rate is 15kg/ha.</a:t>
            </a:r>
            <a:endParaRPr lang="en-ZA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SOIL pH AND LIMING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ZA" dirty="0">
                <a:latin typeface="+mj-lt"/>
              </a:rPr>
              <a:t>Lucerne is one of the few crops which will thrive on a soil with a high </a:t>
            </a:r>
            <a:r>
              <a:rPr lang="en-ZA" dirty="0" err="1">
                <a:latin typeface="+mj-lt"/>
              </a:rPr>
              <a:t>pH.</a:t>
            </a:r>
            <a:r>
              <a:rPr lang="en-ZA" dirty="0">
                <a:latin typeface="+mj-lt"/>
              </a:rPr>
              <a:t> </a:t>
            </a:r>
            <a:endParaRPr lang="en-ZA" dirty="0" smtClean="0">
              <a:latin typeface="+mj-lt"/>
            </a:endParaRPr>
          </a:p>
          <a:p>
            <a:pPr>
              <a:spcAft>
                <a:spcPts val="600"/>
              </a:spcAft>
            </a:pPr>
            <a:endParaRPr lang="en-ZA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ZA" dirty="0" smtClean="0">
                <a:latin typeface="+mj-lt"/>
              </a:rPr>
              <a:t>Acidity </a:t>
            </a:r>
            <a:r>
              <a:rPr lang="en-ZA" dirty="0">
                <a:latin typeface="+mj-lt"/>
              </a:rPr>
              <a:t>will not be tolerated</a:t>
            </a:r>
            <a:r>
              <a:rPr lang="en-ZA" dirty="0" smtClean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endParaRPr lang="en-ZA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ZA" dirty="0" smtClean="0">
                <a:latin typeface="+mj-lt"/>
              </a:rPr>
              <a:t>For </a:t>
            </a:r>
            <a:r>
              <a:rPr lang="en-ZA" dirty="0">
                <a:latin typeface="+mj-lt"/>
              </a:rPr>
              <a:t>maximum yields, the land should be limed to a pH of </a:t>
            </a:r>
            <a:r>
              <a:rPr lang="en-ZA" dirty="0" smtClean="0">
                <a:latin typeface="+mj-lt"/>
              </a:rPr>
              <a:t>6.5 </a:t>
            </a:r>
            <a:r>
              <a:rPr lang="en-ZA" dirty="0">
                <a:latin typeface="+mj-lt"/>
              </a:rPr>
              <a:t>to </a:t>
            </a:r>
            <a:r>
              <a:rPr lang="en-ZA" dirty="0" smtClean="0">
                <a:latin typeface="+mj-lt"/>
              </a:rPr>
              <a:t>6.8. </a:t>
            </a:r>
          </a:p>
          <a:p>
            <a:endParaRPr lang="en-ZA" dirty="0" smtClean="0">
              <a:latin typeface="+mj-lt"/>
            </a:endParaRPr>
          </a:p>
          <a:p>
            <a:r>
              <a:rPr lang="en-ZA" dirty="0" smtClean="0">
                <a:latin typeface="+mj-lt"/>
              </a:rPr>
              <a:t>Yield </a:t>
            </a:r>
            <a:r>
              <a:rPr lang="en-ZA" dirty="0">
                <a:latin typeface="+mj-lt"/>
              </a:rPr>
              <a:t>of </a:t>
            </a:r>
            <a:r>
              <a:rPr lang="en-ZA" dirty="0" err="1">
                <a:latin typeface="+mj-lt"/>
              </a:rPr>
              <a:t>lucerne</a:t>
            </a:r>
            <a:r>
              <a:rPr lang="en-ZA" dirty="0">
                <a:latin typeface="+mj-lt"/>
              </a:rPr>
              <a:t> drops rapidly in soil of pH less than 6.7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YIELD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1" dirty="0">
                <a:latin typeface="+mj-lt"/>
              </a:rPr>
              <a:t>Yields vary </a:t>
            </a:r>
            <a:r>
              <a:rPr lang="en-ZA" dirty="0">
                <a:latin typeface="+mj-lt"/>
              </a:rPr>
              <a:t>with region, weather, and the crop's </a:t>
            </a:r>
            <a:r>
              <a:rPr lang="en-ZA" dirty="0" smtClean="0">
                <a:latin typeface="+mj-lt"/>
              </a:rPr>
              <a:t>stage of </a:t>
            </a:r>
            <a:r>
              <a:rPr lang="en-ZA" dirty="0">
                <a:latin typeface="+mj-lt"/>
              </a:rPr>
              <a:t>maturity when cut</a:t>
            </a:r>
            <a:r>
              <a:rPr lang="en-ZA" dirty="0" smtClean="0">
                <a:latin typeface="+mj-lt"/>
              </a:rPr>
              <a:t>.</a:t>
            </a:r>
          </a:p>
          <a:p>
            <a:r>
              <a:rPr lang="en-ZA" dirty="0" smtClean="0">
                <a:latin typeface="+mj-lt"/>
              </a:rPr>
              <a:t>Yields </a:t>
            </a:r>
            <a:r>
              <a:rPr lang="en-ZA" b="1" dirty="0" smtClean="0">
                <a:latin typeface="+mj-lt"/>
              </a:rPr>
              <a:t>also depend </a:t>
            </a:r>
            <a:r>
              <a:rPr lang="en-ZA" dirty="0" smtClean="0">
                <a:latin typeface="+mj-lt"/>
              </a:rPr>
              <a:t>on </a:t>
            </a:r>
            <a:r>
              <a:rPr lang="en-ZA" dirty="0">
                <a:latin typeface="+mj-lt"/>
              </a:rPr>
              <a:t>the plant population, maintenance of the crop and the variety that has been cultivated.  </a:t>
            </a:r>
            <a:endParaRPr lang="en-ZA" dirty="0" smtClean="0">
              <a:latin typeface="+mj-lt"/>
            </a:endParaRPr>
          </a:p>
          <a:p>
            <a:r>
              <a:rPr lang="en-ZA" b="1" dirty="0" smtClean="0">
                <a:latin typeface="+mj-lt"/>
              </a:rPr>
              <a:t>Average yield </a:t>
            </a:r>
            <a:r>
              <a:rPr lang="en-ZA" dirty="0" smtClean="0">
                <a:latin typeface="+mj-lt"/>
              </a:rPr>
              <a:t>ranges between 15 000 kg to 30 000 kg per hectare. </a:t>
            </a:r>
          </a:p>
          <a:p>
            <a:r>
              <a:rPr lang="en-US" dirty="0" smtClean="0">
                <a:latin typeface="+mj-lt"/>
              </a:rPr>
              <a:t>The </a:t>
            </a:r>
            <a:r>
              <a:rPr lang="en-US" b="1" dirty="0" smtClean="0">
                <a:latin typeface="+mj-lt"/>
              </a:rPr>
              <a:t>first cutting </a:t>
            </a:r>
            <a:r>
              <a:rPr lang="en-US" dirty="0" smtClean="0">
                <a:latin typeface="+mj-lt"/>
              </a:rPr>
              <a:t>gives an average yield of about 1.5-2 tons/ha. and then the </a:t>
            </a:r>
            <a:r>
              <a:rPr lang="en-US" b="1" dirty="0" smtClean="0">
                <a:latin typeface="+mj-lt"/>
              </a:rPr>
              <a:t>yield increases </a:t>
            </a:r>
            <a:r>
              <a:rPr lang="en-US" dirty="0" smtClean="0">
                <a:latin typeface="+mj-lt"/>
              </a:rPr>
              <a:t>during subsequent cuttings.</a:t>
            </a:r>
            <a:endParaRPr lang="en-ZA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HARVESTING TIME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Lucerne is mechanically harvested 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First </a:t>
            </a:r>
            <a:r>
              <a:rPr lang="en-ZA" dirty="0"/>
              <a:t>cutting should commence at the bud stage and the subsequent cuttings follow just after flowering. 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It is expected that the period between </a:t>
            </a:r>
            <a:r>
              <a:rPr lang="en-ZA" b="1" dirty="0" smtClean="0"/>
              <a:t>Planting</a:t>
            </a:r>
            <a:r>
              <a:rPr lang="en-ZA" dirty="0" smtClean="0"/>
              <a:t> to </a:t>
            </a:r>
            <a:r>
              <a:rPr lang="en-ZA" b="1" dirty="0" smtClean="0"/>
              <a:t>first cut </a:t>
            </a:r>
            <a:r>
              <a:rPr lang="en-ZA" dirty="0" smtClean="0"/>
              <a:t>is 42 days.</a:t>
            </a:r>
          </a:p>
          <a:p>
            <a:endParaRPr lang="en-ZA" dirty="0" smtClean="0"/>
          </a:p>
          <a:p>
            <a:r>
              <a:rPr lang="en-ZA" dirty="0" smtClean="0"/>
              <a:t>You can cut lucerne five or six times a year.</a:t>
            </a:r>
          </a:p>
          <a:p>
            <a:pPr>
              <a:buNone/>
            </a:pPr>
            <a:endParaRPr lang="en-ZA" dirty="0"/>
          </a:p>
          <a:p>
            <a:endParaRPr lang="en-Z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CROP ROTATION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Lucerne exhibits </a:t>
            </a:r>
            <a:r>
              <a:rPr lang="en-ZA" dirty="0" err="1" smtClean="0"/>
              <a:t>autotoxicity</a:t>
            </a:r>
            <a:r>
              <a:rPr lang="en-ZA" dirty="0" smtClean="0"/>
              <a:t>.</a:t>
            </a:r>
          </a:p>
          <a:p>
            <a:endParaRPr lang="en-ZA" dirty="0" smtClean="0"/>
          </a:p>
          <a:p>
            <a:r>
              <a:rPr lang="en-ZA" dirty="0" smtClean="0"/>
              <a:t>In other words </a:t>
            </a:r>
            <a:r>
              <a:rPr lang="en-ZA" dirty="0" err="1" smtClean="0"/>
              <a:t>lucerne</a:t>
            </a:r>
            <a:r>
              <a:rPr lang="en-ZA" dirty="0" smtClean="0"/>
              <a:t> plants produce a chemical(s) which suppress the germination and growth of </a:t>
            </a:r>
            <a:r>
              <a:rPr lang="en-ZA" dirty="0" err="1" smtClean="0"/>
              <a:t>lucerne</a:t>
            </a:r>
            <a:r>
              <a:rPr lang="en-ZA" dirty="0" smtClean="0"/>
              <a:t> seedlings.</a:t>
            </a:r>
          </a:p>
          <a:p>
            <a:endParaRPr lang="en-ZA" dirty="0" smtClean="0"/>
          </a:p>
          <a:p>
            <a:r>
              <a:rPr lang="en-ZA" dirty="0" smtClean="0"/>
              <a:t>Therefore, it is recommended that alfalfa fields be rotated with other species (for example, corn) before reseeding.</a:t>
            </a:r>
          </a:p>
          <a:p>
            <a:endParaRPr lang="en-ZA" dirty="0" smtClean="0"/>
          </a:p>
          <a:p>
            <a:r>
              <a:rPr lang="en-ZA" dirty="0" smtClean="0"/>
              <a:t>A rotation of 5 years is advised between </a:t>
            </a:r>
            <a:r>
              <a:rPr lang="en-ZA" dirty="0" err="1" smtClean="0"/>
              <a:t>lucerne</a:t>
            </a:r>
            <a:r>
              <a:rPr lang="en-ZA" dirty="0" smtClean="0"/>
              <a:t> crops.</a:t>
            </a:r>
            <a:endParaRPr lang="en-Z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928826"/>
          </a:xfrm>
        </p:spPr>
        <p:txBody>
          <a:bodyPr/>
          <a:lstStyle/>
          <a:p>
            <a:pPr algn="ctr"/>
            <a:r>
              <a:rPr lang="en-ZA" dirty="0" smtClean="0"/>
              <a:t>LUCERNE MARKETING</a:t>
            </a:r>
            <a:endParaRPr lang="en-Z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LUCERNE CAN BE USED FOR: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GRAZING</a:t>
            </a:r>
          </a:p>
          <a:p>
            <a:pPr marL="890588" indent="-531813">
              <a:buFont typeface="Wingdings" pitchFamily="2" charset="2"/>
              <a:buChar char="Ø"/>
            </a:pPr>
            <a:r>
              <a:rPr lang="en-ZA" dirty="0" smtClean="0"/>
              <a:t>The pasture is not harvested but grazed by livestock. </a:t>
            </a:r>
          </a:p>
          <a:p>
            <a:pPr marL="890588" indent="-531813">
              <a:buFont typeface="Wingdings" pitchFamily="2" charset="2"/>
              <a:buChar char="Ø"/>
            </a:pPr>
            <a:r>
              <a:rPr lang="en-ZA" dirty="0" smtClean="0"/>
              <a:t>Lucerne has excellent qualities for grazing, but it can cause bloat.</a:t>
            </a:r>
          </a:p>
          <a:p>
            <a:pPr marL="358775" indent="-358775"/>
            <a:endParaRPr lang="en-ZA" b="1" dirty="0" smtClean="0"/>
          </a:p>
          <a:p>
            <a:pPr marL="358775" indent="-358775"/>
            <a:r>
              <a:rPr lang="en-ZA" b="1" dirty="0" smtClean="0"/>
              <a:t>SILAGE</a:t>
            </a:r>
          </a:p>
          <a:p>
            <a:pPr marL="890588" indent="-439738">
              <a:buFont typeface="Wingdings" pitchFamily="2" charset="2"/>
              <a:buChar char="Ø"/>
            </a:pPr>
            <a:r>
              <a:rPr lang="en-ZA" dirty="0" smtClean="0"/>
              <a:t>Fermented high moisture fodder that can be fed to ruminants.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Lucerne Production</a:t>
            </a:r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Lucerne Marketing</a:t>
            </a:r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Economics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LUCERNE CAN BE USED FOR: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HAY</a:t>
            </a:r>
          </a:p>
          <a:p>
            <a:pPr marL="717550" indent="-450850">
              <a:buFont typeface="Wingdings" pitchFamily="2" charset="2"/>
              <a:buChar char="Ø"/>
            </a:pPr>
            <a:r>
              <a:rPr lang="en-ZA" dirty="0" smtClean="0"/>
              <a:t>Cut, dry and store </a:t>
            </a:r>
            <a:r>
              <a:rPr lang="en-ZA" dirty="0" err="1" smtClean="0"/>
              <a:t>lucerne</a:t>
            </a:r>
            <a:r>
              <a:rPr lang="en-ZA" dirty="0" smtClean="0"/>
              <a:t> for use as livestock fodder during times of scarcity.</a:t>
            </a:r>
          </a:p>
          <a:p>
            <a:pPr marL="358775" indent="-358775"/>
            <a:endParaRPr lang="en-ZA" b="1" dirty="0" smtClean="0"/>
          </a:p>
          <a:p>
            <a:pPr marL="358775" indent="-358775"/>
            <a:r>
              <a:rPr lang="en-ZA" b="1" dirty="0" smtClean="0"/>
              <a:t>FEEDING</a:t>
            </a:r>
          </a:p>
          <a:p>
            <a:pPr marL="717550" indent="-450850">
              <a:buFont typeface="Wingdings" pitchFamily="2" charset="2"/>
              <a:buChar char="Ø"/>
            </a:pPr>
            <a:r>
              <a:rPr lang="en-ZA" dirty="0" smtClean="0"/>
              <a:t>Dairy farmers and beef cattle farmers use it to feed their animals on a daily basis to sustain good levels of animal performance.</a:t>
            </a:r>
            <a:endParaRPr lang="en-Z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LUCERNE CAN BE USED FOR: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smtClean="0"/>
              <a:t>HUMAN USES</a:t>
            </a:r>
          </a:p>
          <a:p>
            <a:pPr marL="717550" indent="-450850">
              <a:buFont typeface="Wingdings" pitchFamily="2" charset="2"/>
              <a:buChar char="Ø"/>
            </a:pPr>
            <a:r>
              <a:rPr lang="en-ZA" dirty="0" smtClean="0"/>
              <a:t>Lucerne is not only a valuable animal feed, but also has alternative uses, </a:t>
            </a:r>
            <a:r>
              <a:rPr lang="en-ZA" b="1" dirty="0" smtClean="0"/>
              <a:t>e.g. as a health food for humans.</a:t>
            </a:r>
          </a:p>
          <a:p>
            <a:pPr marL="717550" indent="-450850">
              <a:buFont typeface="Wingdings" pitchFamily="2" charset="2"/>
              <a:buChar char="Ø"/>
            </a:pPr>
            <a:endParaRPr lang="en-ZA" dirty="0" smtClean="0"/>
          </a:p>
          <a:p>
            <a:pPr marL="717550" indent="-450850">
              <a:buFont typeface="Wingdings" pitchFamily="2" charset="2"/>
              <a:buChar char="Ø"/>
            </a:pPr>
            <a:r>
              <a:rPr lang="en-ZA" dirty="0" smtClean="0"/>
              <a:t>can be used against allergies, arthritis, pregnancy sickness, stomach ulcers, and bad breath.</a:t>
            </a:r>
          </a:p>
          <a:p>
            <a:pPr marL="717550" indent="-450850">
              <a:buFont typeface="Wingdings" pitchFamily="2" charset="2"/>
              <a:buChar char="Ø"/>
            </a:pPr>
            <a:endParaRPr lang="en-ZA" dirty="0" smtClean="0"/>
          </a:p>
          <a:p>
            <a:pPr marL="717550" indent="-450850">
              <a:buFont typeface="Wingdings" pitchFamily="2" charset="2"/>
              <a:buChar char="Ø"/>
            </a:pPr>
            <a:r>
              <a:rPr lang="en-ZA" dirty="0" smtClean="0"/>
              <a:t>Lucerne is usually used either as pills, capsules or as a tea.</a:t>
            </a:r>
          </a:p>
          <a:p>
            <a:pPr marL="717550" indent="-450850">
              <a:buFont typeface="Wingdings" pitchFamily="2" charset="2"/>
              <a:buChar char="Ø"/>
            </a:pPr>
            <a:endParaRPr lang="en-ZA" dirty="0" smtClean="0"/>
          </a:p>
          <a:p>
            <a:pPr marL="717550" indent="-450850">
              <a:buFont typeface="Wingdings" pitchFamily="2" charset="2"/>
              <a:buChar char="Ø"/>
            </a:pPr>
            <a:endParaRPr lang="en-Z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LUCERNE MARKETS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FEEDLOT</a:t>
            </a:r>
          </a:p>
          <a:p>
            <a:pPr marL="717550" indent="-358775">
              <a:buFont typeface="Wingdings" pitchFamily="2" charset="2"/>
              <a:buChar char="Ø"/>
            </a:pPr>
            <a:r>
              <a:rPr lang="en-ZA" dirty="0" smtClean="0"/>
              <a:t>Livestock is fed until they obtain market weight for good market prices and sold. </a:t>
            </a:r>
          </a:p>
          <a:p>
            <a:pPr marL="717550" indent="-358775">
              <a:buFont typeface="Wingdings" pitchFamily="2" charset="2"/>
              <a:buChar char="Ø"/>
            </a:pPr>
            <a:endParaRPr lang="en-ZA" dirty="0" smtClean="0"/>
          </a:p>
          <a:p>
            <a:pPr marL="717550" indent="-358775">
              <a:buFont typeface="Wingdings" pitchFamily="2" charset="2"/>
              <a:buChar char="Ø"/>
            </a:pPr>
            <a:r>
              <a:rPr lang="en-ZA" dirty="0" smtClean="0"/>
              <a:t>Feedlots can obtain hay and silage from the farmer to fatten the livestock before slaughtering.</a:t>
            </a:r>
            <a:endParaRPr lang="en-Z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LUCERNE MARKETS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DAIRY FARMS</a:t>
            </a:r>
          </a:p>
          <a:p>
            <a:pPr marL="809625" indent="-542925">
              <a:buFont typeface="Wingdings" pitchFamily="2" charset="2"/>
              <a:buChar char="Ø"/>
            </a:pPr>
            <a:r>
              <a:rPr lang="en-ZA" dirty="0" smtClean="0"/>
              <a:t>Dairy cattle are fed for production of milk. The dairies will purchase hay, silage and other products. </a:t>
            </a:r>
            <a:endParaRPr lang="en-ZA" b="1" dirty="0" smtClean="0"/>
          </a:p>
          <a:p>
            <a:pPr marL="358775" indent="-358775"/>
            <a:endParaRPr lang="en-ZA" b="1" dirty="0" smtClean="0"/>
          </a:p>
          <a:p>
            <a:pPr marL="358775" indent="-358775"/>
            <a:r>
              <a:rPr lang="en-ZA" b="1" dirty="0" smtClean="0"/>
              <a:t>GRAZING</a:t>
            </a:r>
          </a:p>
          <a:p>
            <a:pPr marL="809625" indent="-542925">
              <a:buFont typeface="Wingdings" pitchFamily="2" charset="2"/>
              <a:buChar char="Ø"/>
            </a:pPr>
            <a:r>
              <a:rPr lang="en-ZA" dirty="0" smtClean="0"/>
              <a:t>Livestock from other farms can graze at a  rental price.</a:t>
            </a:r>
          </a:p>
          <a:p>
            <a:pPr marL="809625" indent="-542925">
              <a:buFont typeface="Wingdings" pitchFamily="2" charset="2"/>
              <a:buChar char="Ø"/>
            </a:pPr>
            <a:endParaRPr lang="en-ZA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ZA" dirty="0" smtClean="0"/>
              <a:t>ECONOMICS</a:t>
            </a:r>
            <a:endParaRPr lang="en-Z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ESTABLISHMENT COST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Equipment Requirements per 1 000 ha</a:t>
            </a:r>
          </a:p>
          <a:p>
            <a:pPr>
              <a:buNone/>
            </a:pP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38" y="2285992"/>
          <a:ext cx="735811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643074"/>
                <a:gridCol w="1285884"/>
                <a:gridCol w="1571636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ITEM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PRICE/UNIT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QUANTITY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TOTAL PRICE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Seeders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614 665.00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 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614 665.00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Fertilizer Spreaders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  94 396.50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 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188 793.00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Sprayers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  75 500.00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 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151 000.00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Mowers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148 050.00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 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296 100.00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Rakes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125</a:t>
                      </a:r>
                      <a:r>
                        <a:rPr lang="en-ZA" baseline="0" dirty="0" smtClean="0"/>
                        <a:t> 000.00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 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250 000.00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Balers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</a:t>
                      </a:r>
                      <a:r>
                        <a:rPr lang="en-ZA" baseline="0" dirty="0" smtClean="0"/>
                        <a:t> 034 550.00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 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R2 069 100.00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Loaders: Quickie loader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   35 242.75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 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140 971.00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     Bale fork &amp; Attachments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     4 497.50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 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  17 990.00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     Big Bag Lifter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     1 395.00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X 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     2 790.00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TOTAL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R3</a:t>
                      </a:r>
                      <a:r>
                        <a:rPr lang="en-ZA" b="1" baseline="0" dirty="0" smtClean="0"/>
                        <a:t> 731 409.00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ESTABLISHMENT COSTS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OTHER ESTABLISHMENT COSTS MAY INCLUDE: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ZA" sz="3200" dirty="0" smtClean="0"/>
              <a:t>HAY TRAILERS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ZA" sz="3200" dirty="0" smtClean="0"/>
              <a:t>TRACTOR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ZA" sz="3200" dirty="0" smtClean="0"/>
              <a:t>IRRIGATION INSTALATION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ZA" sz="3200" dirty="0" smtClean="0"/>
              <a:t>SHED/STORAGE HOUSE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ZA" sz="3200" dirty="0" smtClean="0"/>
              <a:t>OPERATING COSTS</a:t>
            </a:r>
            <a:endParaRPr lang="en-ZA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PRODUCT INCOME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err="1" smtClean="0">
                <a:latin typeface="+mj-lt"/>
              </a:rPr>
              <a:t>Afriqua</a:t>
            </a:r>
            <a:r>
              <a:rPr lang="en-ZA" sz="3200" dirty="0" smtClean="0">
                <a:latin typeface="+mj-lt"/>
              </a:rPr>
              <a:t> developments has proposed a price of R1 000/ton for Lucerne Hay grade 1.</a:t>
            </a:r>
          </a:p>
          <a:p>
            <a:endParaRPr lang="en-ZA" sz="3200" dirty="0" smtClean="0">
              <a:latin typeface="+mj-lt"/>
            </a:endParaRPr>
          </a:p>
          <a:p>
            <a:r>
              <a:rPr lang="en-ZA" sz="3200" dirty="0" smtClean="0">
                <a:latin typeface="+mj-lt"/>
              </a:rPr>
              <a:t>The current market price for Lucerne Hay grade 1 is R1 800/ton.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ZA" dirty="0" smtClean="0"/>
              <a:t>PRODUCT INCOME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At R1 000.00 per ton</a:t>
            </a:r>
          </a:p>
          <a:p>
            <a:endParaRPr lang="en-ZA" dirty="0" smtClean="0"/>
          </a:p>
          <a:p>
            <a:pPr>
              <a:buNone/>
            </a:pPr>
            <a:endParaRPr lang="en-ZA" dirty="0" smtClean="0"/>
          </a:p>
          <a:p>
            <a:r>
              <a:rPr lang="en-ZA" dirty="0" smtClean="0"/>
              <a:t>At R1 800.00 per ton</a:t>
            </a:r>
          </a:p>
          <a:p>
            <a:endParaRPr lang="en-ZA" dirty="0" smtClean="0"/>
          </a:p>
          <a:p>
            <a:endParaRPr lang="en-ZA" dirty="0" smtClean="0"/>
          </a:p>
          <a:p>
            <a:pPr>
              <a:buNone/>
            </a:pPr>
            <a:r>
              <a:rPr lang="en-ZA" b="1" dirty="0" smtClean="0"/>
              <a:t>  * NB</a:t>
            </a:r>
            <a:r>
              <a:rPr lang="en-ZA" dirty="0" smtClean="0"/>
              <a:t>: Assuming that all hay produce is Grade A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2214554"/>
          <a:ext cx="735811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1143008"/>
                <a:gridCol w="1428760"/>
                <a:gridCol w="1285884"/>
                <a:gridCol w="1500198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ITEM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PRICE/UNIT (R)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QUANTITY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VALUE/HA (R)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Lucerne Hay Sold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Tons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r>
                        <a:rPr lang="en-ZA" baseline="0" dirty="0" smtClean="0"/>
                        <a:t> 000.00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15 000.00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786" y="4000504"/>
          <a:ext cx="757242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071570"/>
                <a:gridCol w="1500198"/>
                <a:gridCol w="1285884"/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ITEM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PRICE/UNIT (R)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QUANTITY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VALUE/HA (R)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Lucerne Hay Sold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Tons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r>
                        <a:rPr lang="en-ZA" baseline="0" dirty="0" smtClean="0"/>
                        <a:t> 800.00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27</a:t>
                      </a:r>
                      <a:r>
                        <a:rPr lang="en-ZA" b="1" baseline="0" dirty="0" smtClean="0"/>
                        <a:t> </a:t>
                      </a:r>
                      <a:r>
                        <a:rPr lang="en-ZA" b="1" dirty="0" smtClean="0"/>
                        <a:t>000.00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LUCERNE PRICES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dirty="0" smtClean="0">
                <a:latin typeface="+mj-lt"/>
              </a:rPr>
              <a:t>TWK Price – R98.00/bale</a:t>
            </a:r>
          </a:p>
          <a:p>
            <a:r>
              <a:rPr lang="en-ZA" sz="3200" dirty="0" err="1" smtClean="0">
                <a:latin typeface="+mj-lt"/>
              </a:rPr>
              <a:t>Assegay</a:t>
            </a:r>
            <a:r>
              <a:rPr lang="en-ZA" sz="3200" dirty="0" smtClean="0">
                <a:latin typeface="+mj-lt"/>
              </a:rPr>
              <a:t> Feeds (Durban) – R120.00/bale</a:t>
            </a:r>
          </a:p>
          <a:p>
            <a:r>
              <a:rPr lang="en-ZA" sz="3200" dirty="0" smtClean="0">
                <a:latin typeface="+mj-lt"/>
              </a:rPr>
              <a:t>Equerry (Hillcrest) – R95/bale and is R65/bale for the same company based in Cape Town.  </a:t>
            </a:r>
          </a:p>
          <a:p>
            <a:r>
              <a:rPr lang="en-ZA" sz="3200" dirty="0" smtClean="0">
                <a:latin typeface="+mj-lt"/>
              </a:rPr>
              <a:t>Northern Cape farmer – R80/bale </a:t>
            </a:r>
          </a:p>
          <a:p>
            <a:r>
              <a:rPr lang="en-ZA" sz="3200" dirty="0" smtClean="0">
                <a:latin typeface="+mj-lt"/>
              </a:rPr>
              <a:t>Lucerne Hay prices vary from one trader to another. 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LUCERNE PRODUCTION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Lucerne is a </a:t>
            </a:r>
            <a:r>
              <a:rPr lang="en-ZA" b="1" dirty="0" smtClean="0"/>
              <a:t>perennial crop </a:t>
            </a:r>
            <a:r>
              <a:rPr lang="en-ZA" dirty="0" smtClean="0"/>
              <a:t>with a productive stand life of 5-7 years. </a:t>
            </a:r>
          </a:p>
          <a:p>
            <a:endParaRPr lang="en-ZA" dirty="0" smtClean="0"/>
          </a:p>
          <a:p>
            <a:r>
              <a:rPr lang="en-ZA" dirty="0" smtClean="0"/>
              <a:t>It is widely grown as forage for cattle and is often harvested as </a:t>
            </a:r>
            <a:r>
              <a:rPr lang="en-ZA" b="1" dirty="0" smtClean="0"/>
              <a:t>hay</a:t>
            </a:r>
            <a:r>
              <a:rPr lang="en-ZA" dirty="0" smtClean="0"/>
              <a:t>. </a:t>
            </a:r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ESTABLISHMENT YEAR COSTS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PRE-HARVEST COSTS</a:t>
            </a:r>
          </a:p>
          <a:p>
            <a:pPr>
              <a:buNone/>
            </a:pP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2" y="2214554"/>
          <a:ext cx="7286674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6"/>
                <a:gridCol w="785818"/>
                <a:gridCol w="1428760"/>
                <a:gridCol w="1285884"/>
                <a:gridCol w="1214446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ITEM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PRICE/UNIT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QUANTITY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COST/HA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Lucerne Seeds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Kg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88.00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15.00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1 320.00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Fertilizer</a:t>
                      </a:r>
                      <a:r>
                        <a:rPr lang="en-ZA" dirty="0" smtClean="0"/>
                        <a:t>:</a:t>
                      </a:r>
                      <a:r>
                        <a:rPr lang="en-ZA" baseline="0" dirty="0" smtClean="0"/>
                        <a:t> KCL</a:t>
                      </a:r>
                    </a:p>
                    <a:p>
                      <a:r>
                        <a:rPr lang="en-ZA" baseline="0" dirty="0" smtClean="0"/>
                        <a:t>                  Supers 10.5%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Ton</a:t>
                      </a:r>
                    </a:p>
                    <a:p>
                      <a:r>
                        <a:rPr lang="en-ZA" dirty="0" smtClean="0"/>
                        <a:t>Ton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5 275.00</a:t>
                      </a:r>
                    </a:p>
                    <a:p>
                      <a:r>
                        <a:rPr lang="en-ZA" dirty="0" smtClean="0"/>
                        <a:t>4 275.00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 0.20</a:t>
                      </a:r>
                    </a:p>
                    <a:p>
                      <a:r>
                        <a:rPr lang="en-ZA" dirty="0" smtClean="0"/>
                        <a:t>    0.57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1 055.00</a:t>
                      </a:r>
                    </a:p>
                    <a:p>
                      <a:r>
                        <a:rPr lang="en-ZA" dirty="0" smtClean="0"/>
                        <a:t>2 436.75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Lime</a:t>
                      </a:r>
                      <a:r>
                        <a:rPr lang="en-ZA" dirty="0" smtClean="0"/>
                        <a:t>: </a:t>
                      </a:r>
                      <a:r>
                        <a:rPr lang="en-ZA" dirty="0" err="1" smtClean="0"/>
                        <a:t>Dolomitic</a:t>
                      </a:r>
                      <a:r>
                        <a:rPr lang="en-ZA" dirty="0" smtClean="0"/>
                        <a:t> Lime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1 175.00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 3.00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3 525.00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Agricultural Gypsum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1 175.00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 0.50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587.50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Pest Control</a:t>
                      </a:r>
                      <a:r>
                        <a:rPr lang="en-ZA" dirty="0" smtClean="0"/>
                        <a:t>: Karate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Kg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 123.28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 0.82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101.09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Trace Elements</a:t>
                      </a:r>
                      <a:r>
                        <a:rPr lang="en-ZA" dirty="0" smtClean="0"/>
                        <a:t>: Sodium   </a:t>
                      </a:r>
                      <a:r>
                        <a:rPr lang="en-ZA" dirty="0" err="1" smtClean="0"/>
                        <a:t>Molibdate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Kg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 261.19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 0.45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117.54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Irrigation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       3.44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800.00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2 752.00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TOTAL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11</a:t>
                      </a:r>
                      <a:r>
                        <a:rPr lang="en-ZA" b="1" baseline="0" dirty="0" smtClean="0"/>
                        <a:t> 895.69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2910" y="2214554"/>
          <a:ext cx="7286674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6"/>
                <a:gridCol w="785818"/>
                <a:gridCol w="1428760"/>
                <a:gridCol w="1285884"/>
                <a:gridCol w="1214446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ITEM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PRICE/UNIT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QUANTITY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COST/HA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Lucerne Seeds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Kg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88.00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15.00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1 320.00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Fertilizer</a:t>
                      </a:r>
                      <a:r>
                        <a:rPr lang="en-ZA" dirty="0" smtClean="0"/>
                        <a:t>:</a:t>
                      </a:r>
                      <a:r>
                        <a:rPr lang="en-ZA" baseline="0" dirty="0" smtClean="0"/>
                        <a:t> KCL</a:t>
                      </a:r>
                    </a:p>
                    <a:p>
                      <a:r>
                        <a:rPr lang="en-ZA" baseline="0" dirty="0" smtClean="0"/>
                        <a:t>                  Supers 10.5%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Ton</a:t>
                      </a:r>
                    </a:p>
                    <a:p>
                      <a:pPr algn="ctr"/>
                      <a:r>
                        <a:rPr lang="en-ZA" dirty="0" smtClean="0"/>
                        <a:t>Ton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5 275.00</a:t>
                      </a:r>
                    </a:p>
                    <a:p>
                      <a:pPr algn="r"/>
                      <a:r>
                        <a:rPr lang="en-ZA" dirty="0" smtClean="0"/>
                        <a:t>4 275.00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0.20</a:t>
                      </a:r>
                    </a:p>
                    <a:p>
                      <a:pPr algn="r"/>
                      <a:r>
                        <a:rPr lang="en-ZA" dirty="0" smtClean="0"/>
                        <a:t>    0.57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1 055.00</a:t>
                      </a:r>
                    </a:p>
                    <a:p>
                      <a:pPr algn="r"/>
                      <a:r>
                        <a:rPr lang="en-ZA" dirty="0" smtClean="0"/>
                        <a:t>2 436.75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Lime</a:t>
                      </a:r>
                      <a:r>
                        <a:rPr lang="en-ZA" dirty="0" smtClean="0"/>
                        <a:t>: </a:t>
                      </a:r>
                      <a:r>
                        <a:rPr lang="en-ZA" dirty="0" err="1" smtClean="0"/>
                        <a:t>Dolomitic</a:t>
                      </a:r>
                      <a:r>
                        <a:rPr lang="en-ZA" dirty="0" smtClean="0"/>
                        <a:t> Lime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Ton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1 175.00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3.00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3 525.00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Agricultural Gypsum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Ton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1 175.00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0.50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587.50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Pest Control</a:t>
                      </a:r>
                      <a:r>
                        <a:rPr lang="en-ZA" dirty="0" smtClean="0"/>
                        <a:t>: Karate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Kg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123.28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0.82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101.09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Trace Elements</a:t>
                      </a:r>
                      <a:r>
                        <a:rPr lang="en-ZA" dirty="0" smtClean="0"/>
                        <a:t>: Sodium   </a:t>
                      </a:r>
                      <a:r>
                        <a:rPr lang="en-ZA" dirty="0" err="1" smtClean="0"/>
                        <a:t>Molibdate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Kg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261.19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0.45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117.54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Irrigation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mm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     3.44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800.00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2 752.00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TOTAL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11</a:t>
                      </a:r>
                      <a:r>
                        <a:rPr lang="en-ZA" b="1" baseline="0" dirty="0" smtClean="0"/>
                        <a:t> 895.69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ESTABLISHMENT YEAR COSTS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r>
              <a:rPr lang="en-ZA" sz="3000" dirty="0" smtClean="0"/>
              <a:t>HARVEST COST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3000" dirty="0" smtClean="0"/>
              <a:t>INDIRECTLY ALLOCATABLE COSTS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3000" dirty="0" smtClean="0"/>
              <a:t>TOTAL ESTABLISHMENT YEAR COST</a:t>
            </a:r>
          </a:p>
          <a:p>
            <a:pPr lvl="1">
              <a:buFont typeface="Wingdings" pitchFamily="2" charset="2"/>
              <a:buChar char="Ø"/>
            </a:pPr>
            <a:r>
              <a:rPr lang="en-ZA" sz="3000" dirty="0" smtClean="0"/>
              <a:t>11 895.69 + 3 412.20 + 3 496.00 = </a:t>
            </a:r>
            <a:r>
              <a:rPr lang="en-ZA" sz="3000" b="1" dirty="0" smtClean="0"/>
              <a:t>R18 803.89</a:t>
            </a:r>
          </a:p>
          <a:p>
            <a:pPr lvl="1">
              <a:buNone/>
            </a:pPr>
            <a:endParaRPr lang="en-ZA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1285860"/>
          <a:ext cx="707236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928694"/>
                <a:gridCol w="1428760"/>
                <a:gridCol w="1357322"/>
                <a:gridCol w="107157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ITEM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PRICE/UNIT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QUANTITY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COST/HA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Packaging: Twine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Kg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38.74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1 162.20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Transport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2 250.00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TOTAL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3 412.20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3286124"/>
          <a:ext cx="70009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714380"/>
                <a:gridCol w="1357322"/>
                <a:gridCol w="1285884"/>
                <a:gridCol w="1143008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ITEM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UNIT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PRICE/UNIT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QUANTITY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COST/HA</a:t>
                      </a:r>
                      <a:endParaRPr lang="en-ZA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Fuel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Litres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11.80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170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2 006.00</a:t>
                      </a:r>
                      <a:endParaRPr lang="en-ZA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Repairs &amp; Maintenance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1 490.00</a:t>
                      </a:r>
                      <a:endParaRPr lang="en-ZA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</a:t>
                      </a:r>
                      <a:endParaRPr lang="en-Z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3 496.00</a:t>
                      </a:r>
                      <a:endParaRPr lang="en-ZA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PRODUCTION YEARS 2-5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PRE-HARVEST COSTS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2143116"/>
          <a:ext cx="742955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785818"/>
                <a:gridCol w="1428760"/>
                <a:gridCol w="1214446"/>
                <a:gridCol w="1285884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ITEM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PRICE/UNIT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QUANTITY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COST/HA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Fertilizer</a:t>
                      </a:r>
                      <a:r>
                        <a:rPr lang="en-ZA" dirty="0" smtClean="0"/>
                        <a:t>:</a:t>
                      </a:r>
                      <a:r>
                        <a:rPr lang="en-ZA" baseline="0" dirty="0" smtClean="0"/>
                        <a:t>               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aseline="0" dirty="0" smtClean="0"/>
                        <a:t>                 KCL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5 275.00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0.47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2</a:t>
                      </a:r>
                      <a:r>
                        <a:rPr lang="en-ZA" baseline="0" dirty="0" smtClean="0"/>
                        <a:t> 479</a:t>
                      </a:r>
                      <a:r>
                        <a:rPr lang="en-ZA" dirty="0" smtClean="0"/>
                        <a:t>.25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baseline="0" dirty="0" smtClean="0"/>
                        <a:t>                Supers 10.5%</a:t>
                      </a: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4 275.00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0.57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2 436.75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Trace Elements</a:t>
                      </a:r>
                      <a:r>
                        <a:rPr lang="en-ZA" dirty="0" smtClean="0"/>
                        <a:t>: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          Sodium  </a:t>
                      </a:r>
                      <a:r>
                        <a:rPr lang="en-ZA" dirty="0" err="1" smtClean="0"/>
                        <a:t>Molibdate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Kg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261.19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0.45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117.54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          </a:t>
                      </a:r>
                      <a:r>
                        <a:rPr lang="en-ZA" dirty="0" err="1" smtClean="0"/>
                        <a:t>Solubor</a:t>
                      </a:r>
                      <a:r>
                        <a:rPr lang="en-ZA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Kg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27.32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5.00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136.60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Irrigation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mm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         3.44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800.00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2 752.00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TOTAL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7 922.14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PRODUCTION YEARS 2-5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HARVEST COST</a:t>
            </a:r>
          </a:p>
          <a:p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r>
              <a:rPr lang="en-ZA" dirty="0" smtClean="0"/>
              <a:t>INDIRECTLY ALLOCATABLE COSTS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r>
              <a:rPr lang="en-ZA" dirty="0" smtClean="0"/>
              <a:t>TOTAL COST-PRODUCTION YEARS 2-5</a:t>
            </a:r>
          </a:p>
          <a:p>
            <a:pPr lvl="1">
              <a:buFont typeface="Wingdings" pitchFamily="2" charset="2"/>
              <a:buChar char="Ø"/>
            </a:pPr>
            <a:r>
              <a:rPr lang="en-ZA" dirty="0" smtClean="0"/>
              <a:t>R7 922.14 + R4 094.64 + R3 410.97 = </a:t>
            </a:r>
            <a:r>
              <a:rPr lang="en-ZA" b="1" dirty="0" smtClean="0"/>
              <a:t>R15 427.75</a:t>
            </a:r>
            <a:endParaRPr lang="en-ZA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1571612"/>
          <a:ext cx="70009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857256"/>
                <a:gridCol w="1357322"/>
                <a:gridCol w="1357322"/>
                <a:gridCol w="1357322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ITEM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PRICE/UNIT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QUANTITY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COST/HA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Packaging: Twine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Kg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 38.74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36.00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1 394.64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Transport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18.00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2 700.00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TOTAL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4</a:t>
                      </a:r>
                      <a:r>
                        <a:rPr lang="en-ZA" b="1" baseline="0" dirty="0" smtClean="0"/>
                        <a:t> 094.64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3643314"/>
          <a:ext cx="707236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785818"/>
                <a:gridCol w="1428760"/>
                <a:gridCol w="1214446"/>
                <a:gridCol w="1214446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ITEM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UNIT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PRICE/UNIT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QUANTITY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COST/HA</a:t>
                      </a:r>
                      <a:endParaRPr lang="en-ZA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Fuel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Litres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11.80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166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</a:t>
                      </a:r>
                      <a:r>
                        <a:rPr lang="en-ZA" sz="1800" baseline="0" dirty="0" smtClean="0"/>
                        <a:t> 958</a:t>
                      </a:r>
                      <a:r>
                        <a:rPr lang="en-ZA" sz="1800" dirty="0" smtClean="0"/>
                        <a:t>.80</a:t>
                      </a:r>
                      <a:endParaRPr lang="en-ZA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Repairs &amp; Maintenance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1 452.17</a:t>
                      </a:r>
                      <a:endParaRPr lang="en-ZA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</a:t>
                      </a:r>
                      <a:endParaRPr lang="en-Z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3 410.97</a:t>
                      </a:r>
                      <a:endParaRPr lang="en-ZA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GROSS MARGIN PER HA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ESTABLISHMENT YEAR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PRODUCTION YEARS 2-5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*</a:t>
            </a:r>
            <a:r>
              <a:rPr lang="en-ZA" sz="2200" dirty="0" smtClean="0"/>
              <a:t>Assuming a yield of </a:t>
            </a:r>
            <a:r>
              <a:rPr lang="en-ZA" sz="2200" b="1" dirty="0" smtClean="0"/>
              <a:t>15 ton </a:t>
            </a:r>
            <a:r>
              <a:rPr lang="en-ZA" sz="2200" dirty="0" smtClean="0"/>
              <a:t>for both, establishment year and subsequent years</a:t>
            </a:r>
            <a:r>
              <a:rPr lang="en-ZA" dirty="0" smtClean="0"/>
              <a:t>. </a:t>
            </a:r>
          </a:p>
          <a:p>
            <a:pPr>
              <a:buNone/>
            </a:pP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1643050"/>
          <a:ext cx="707236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428892"/>
                <a:gridCol w="2214578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ITEMS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At</a:t>
                      </a:r>
                      <a:r>
                        <a:rPr lang="en-ZA" b="1" baseline="0" dirty="0" smtClean="0"/>
                        <a:t> a price of R1 000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At a prices of R1 800</a:t>
                      </a:r>
                      <a:endParaRPr lang="en-ZA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Product</a:t>
                      </a:r>
                      <a:r>
                        <a:rPr lang="en-ZA" baseline="0" dirty="0" smtClean="0"/>
                        <a:t> Income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15 000.00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27</a:t>
                      </a:r>
                      <a:r>
                        <a:rPr lang="en-ZA" baseline="0" dirty="0" smtClean="0"/>
                        <a:t> 0</a:t>
                      </a:r>
                      <a:r>
                        <a:rPr lang="en-ZA" dirty="0" smtClean="0"/>
                        <a:t>00.00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Total Allocatable Costs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18 803.89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18 803.89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GROSS MARGIN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-3 803.89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8 196.11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3714752"/>
          <a:ext cx="72866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428892"/>
                <a:gridCol w="2286016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ITEMS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At</a:t>
                      </a:r>
                      <a:r>
                        <a:rPr lang="en-ZA" b="1" baseline="0" dirty="0" smtClean="0"/>
                        <a:t> a price of R1 000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At a prices of R1 800</a:t>
                      </a:r>
                      <a:endParaRPr lang="en-ZA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Product</a:t>
                      </a:r>
                      <a:r>
                        <a:rPr lang="en-ZA" baseline="0" dirty="0" smtClean="0"/>
                        <a:t> Income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15 000.00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27</a:t>
                      </a:r>
                      <a:r>
                        <a:rPr lang="en-ZA" baseline="0" dirty="0" smtClean="0"/>
                        <a:t> 0</a:t>
                      </a:r>
                      <a:r>
                        <a:rPr lang="en-ZA" dirty="0" smtClean="0"/>
                        <a:t>00.00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Total Allocatable Costs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15</a:t>
                      </a:r>
                      <a:r>
                        <a:rPr lang="en-ZA" baseline="0" dirty="0" smtClean="0"/>
                        <a:t> 427.75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15</a:t>
                      </a:r>
                      <a:r>
                        <a:rPr lang="en-ZA" baseline="0" dirty="0" smtClean="0"/>
                        <a:t> 427.75</a:t>
                      </a:r>
                      <a:endParaRPr lang="en-Z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GROSS MARGIN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-427.75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11 572.25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Paddock selection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Lucerne </a:t>
            </a:r>
            <a:r>
              <a:rPr lang="en-ZA" dirty="0"/>
              <a:t>requires a well-drained soil for maximum production</a:t>
            </a:r>
            <a:r>
              <a:rPr lang="en-ZA" dirty="0" smtClean="0"/>
              <a:t>.</a:t>
            </a:r>
          </a:p>
          <a:p>
            <a:endParaRPr lang="en-ZA" dirty="0" smtClean="0"/>
          </a:p>
          <a:p>
            <a:r>
              <a:rPr lang="en-ZA" dirty="0" smtClean="0"/>
              <a:t>Lucerne will not tolerate waterlogged soils.</a:t>
            </a:r>
          </a:p>
          <a:p>
            <a:endParaRPr lang="en-ZA" dirty="0" smtClean="0"/>
          </a:p>
          <a:p>
            <a:r>
              <a:rPr lang="en-ZA" dirty="0" smtClean="0"/>
              <a:t>All weeds including grasses should be eliminated when preparing the seedbed.</a:t>
            </a:r>
          </a:p>
          <a:p>
            <a:endParaRPr lang="en-ZA" dirty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CLIMATIC CONDITIONS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latin typeface="+mj-lt"/>
              </a:rPr>
              <a:t>Lucerne is drought tolerant and has a deep rooting system.</a:t>
            </a:r>
          </a:p>
          <a:p>
            <a:endParaRPr lang="en-ZA" dirty="0" smtClean="0">
              <a:latin typeface="+mj-lt"/>
            </a:endParaRPr>
          </a:p>
          <a:p>
            <a:r>
              <a:rPr lang="en-ZA" dirty="0" smtClean="0">
                <a:latin typeface="+mj-lt"/>
              </a:rPr>
              <a:t>It grows well in climatic ranges of between 10 ⁰C and 30 ⁰C.</a:t>
            </a:r>
          </a:p>
          <a:p>
            <a:endParaRPr lang="en-ZA" dirty="0" smtClean="0">
              <a:latin typeface="+mj-lt"/>
            </a:endParaRPr>
          </a:p>
          <a:p>
            <a:r>
              <a:rPr lang="en-ZA" dirty="0" smtClean="0">
                <a:latin typeface="+mj-lt"/>
              </a:rPr>
              <a:t>The optimal growth temperature is estimated at 20 ⁰C.</a:t>
            </a:r>
            <a:endParaRPr lang="en-ZA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IRRIGATION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Lucerne is renowned for its drought tolerance, but at the same time is very responsive </a:t>
            </a:r>
            <a:r>
              <a:rPr lang="en-ZA" dirty="0" smtClean="0"/>
              <a:t>to water.</a:t>
            </a:r>
          </a:p>
          <a:p>
            <a:endParaRPr lang="en-ZA" dirty="0" smtClean="0"/>
          </a:p>
          <a:p>
            <a:r>
              <a:rPr lang="en-ZA" dirty="0" smtClean="0"/>
              <a:t>It responds well to irrigation.</a:t>
            </a:r>
          </a:p>
          <a:p>
            <a:endParaRPr lang="en-ZA" dirty="0" smtClean="0"/>
          </a:p>
          <a:p>
            <a:r>
              <a:rPr lang="en-ZA" dirty="0" smtClean="0"/>
              <a:t>Avoid sowing </a:t>
            </a:r>
            <a:r>
              <a:rPr lang="en-ZA" dirty="0" err="1" smtClean="0"/>
              <a:t>lucerne</a:t>
            </a:r>
            <a:r>
              <a:rPr lang="en-ZA" dirty="0" smtClean="0"/>
              <a:t> into dry soil</a:t>
            </a:r>
          </a:p>
          <a:p>
            <a:endParaRPr lang="en-ZA" dirty="0" smtClean="0"/>
          </a:p>
          <a:p>
            <a:r>
              <a:rPr lang="en-ZA" dirty="0" smtClean="0"/>
              <a:t>Seedling plants should have adequate moisture for successful establishment.</a:t>
            </a:r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SEED VARIETY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latin typeface="+mj-lt"/>
              </a:rPr>
              <a:t>Each variety is associated with a winter dormancy number.</a:t>
            </a:r>
          </a:p>
          <a:p>
            <a:endParaRPr lang="en-ZA" dirty="0" smtClean="0">
              <a:latin typeface="+mj-lt"/>
            </a:endParaRPr>
          </a:p>
          <a:p>
            <a:r>
              <a:rPr lang="en-ZA" dirty="0" smtClean="0">
                <a:latin typeface="+mj-lt"/>
              </a:rPr>
              <a:t>Winter dormancy is numbered from 1 to 10.</a:t>
            </a:r>
          </a:p>
          <a:p>
            <a:pPr>
              <a:buNone/>
            </a:pPr>
            <a:r>
              <a:rPr lang="en-ZA" dirty="0">
                <a:latin typeface="+mj-lt"/>
              </a:rPr>
              <a:t>	</a:t>
            </a:r>
            <a:r>
              <a:rPr lang="en-ZA" dirty="0" smtClean="0">
                <a:latin typeface="+mj-lt"/>
              </a:rPr>
              <a:t>	</a:t>
            </a:r>
            <a:r>
              <a:rPr lang="en-ZA" b="1" dirty="0" smtClean="0">
                <a:latin typeface="+mj-lt"/>
              </a:rPr>
              <a:t>Where</a:t>
            </a:r>
            <a:r>
              <a:rPr lang="en-ZA" dirty="0" smtClean="0">
                <a:latin typeface="+mj-lt"/>
              </a:rPr>
              <a:t>,</a:t>
            </a:r>
          </a:p>
          <a:p>
            <a:pPr lvl="2">
              <a:buFont typeface="Wingdings" pitchFamily="2" charset="2"/>
              <a:buChar char="Ø"/>
            </a:pPr>
            <a:r>
              <a:rPr lang="en-ZA" sz="2400" dirty="0" smtClean="0">
                <a:latin typeface="+mj-lt"/>
              </a:rPr>
              <a:t> 1- The plant is strongly dormant during winter</a:t>
            </a:r>
          </a:p>
          <a:p>
            <a:pPr>
              <a:buNone/>
            </a:pPr>
            <a:endParaRPr lang="en-ZA" sz="2400" dirty="0" smtClean="0">
              <a:latin typeface="+mj-lt"/>
            </a:endParaRPr>
          </a:p>
          <a:p>
            <a:pPr lvl="2">
              <a:buFont typeface="Wingdings" pitchFamily="2" charset="2"/>
              <a:buChar char="Ø"/>
            </a:pPr>
            <a:r>
              <a:rPr lang="en-ZA" sz="2400" dirty="0">
                <a:latin typeface="+mj-lt"/>
              </a:rPr>
              <a:t> </a:t>
            </a:r>
            <a:r>
              <a:rPr lang="en-ZA" sz="2400" dirty="0" smtClean="0">
                <a:latin typeface="+mj-lt"/>
              </a:rPr>
              <a:t>10- The plant is winter active or non-dormant.  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SEED VARIETY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South Africa the following classes are the most suitable for our climatic regions:</a:t>
            </a:r>
          </a:p>
          <a:p>
            <a:pPr>
              <a:lnSpc>
                <a:spcPct val="150000"/>
              </a:lnSpc>
              <a:buNone/>
            </a:pPr>
            <a:r>
              <a:rPr lang="en-ZA" dirty="0"/>
              <a:t>	</a:t>
            </a:r>
            <a:r>
              <a:rPr lang="en-ZA" dirty="0" smtClean="0"/>
              <a:t>	</a:t>
            </a:r>
            <a:r>
              <a:rPr lang="en-ZA" b="1" dirty="0" smtClean="0">
                <a:latin typeface="+mj-lt"/>
              </a:rPr>
              <a:t>5</a:t>
            </a:r>
            <a:r>
              <a:rPr lang="en-ZA" dirty="0" smtClean="0">
                <a:latin typeface="+mj-lt"/>
              </a:rPr>
              <a:t> </a:t>
            </a:r>
            <a:r>
              <a:rPr lang="en-ZA" dirty="0">
                <a:latin typeface="+mj-lt"/>
              </a:rPr>
              <a:t>- Semi-dormant </a:t>
            </a:r>
            <a:br>
              <a:rPr lang="en-ZA" dirty="0">
                <a:latin typeface="+mj-lt"/>
              </a:rPr>
            </a:br>
            <a:r>
              <a:rPr lang="en-ZA" dirty="0" smtClean="0">
                <a:latin typeface="+mj-lt"/>
              </a:rPr>
              <a:t>	</a:t>
            </a:r>
            <a:r>
              <a:rPr lang="en-ZA" b="1" dirty="0" smtClean="0">
                <a:latin typeface="+mj-lt"/>
              </a:rPr>
              <a:t>6 </a:t>
            </a:r>
            <a:r>
              <a:rPr lang="en-ZA" b="1" dirty="0">
                <a:latin typeface="+mj-lt"/>
              </a:rPr>
              <a:t>&amp; 7 </a:t>
            </a:r>
            <a:r>
              <a:rPr lang="en-ZA" dirty="0">
                <a:latin typeface="+mj-lt"/>
              </a:rPr>
              <a:t>- Intermediate dormancy </a:t>
            </a:r>
            <a:br>
              <a:rPr lang="en-ZA" dirty="0">
                <a:latin typeface="+mj-lt"/>
              </a:rPr>
            </a:br>
            <a:r>
              <a:rPr lang="en-ZA" dirty="0" smtClean="0">
                <a:latin typeface="+mj-lt"/>
              </a:rPr>
              <a:t>	</a:t>
            </a:r>
            <a:r>
              <a:rPr lang="en-ZA" b="1" dirty="0" smtClean="0">
                <a:latin typeface="+mj-lt"/>
              </a:rPr>
              <a:t>8</a:t>
            </a:r>
            <a:r>
              <a:rPr lang="en-ZA" dirty="0" smtClean="0">
                <a:latin typeface="+mj-lt"/>
              </a:rPr>
              <a:t> </a:t>
            </a:r>
            <a:r>
              <a:rPr lang="en-ZA" dirty="0">
                <a:latin typeface="+mj-lt"/>
              </a:rPr>
              <a:t>- Winter active/non-dormant </a:t>
            </a:r>
            <a:br>
              <a:rPr lang="en-ZA" dirty="0">
                <a:latin typeface="+mj-lt"/>
              </a:rPr>
            </a:br>
            <a:r>
              <a:rPr lang="en-ZA" dirty="0" smtClean="0">
                <a:latin typeface="+mj-lt"/>
              </a:rPr>
              <a:t>	</a:t>
            </a:r>
            <a:r>
              <a:rPr lang="en-ZA" b="1" dirty="0" smtClean="0">
                <a:latin typeface="+mj-lt"/>
              </a:rPr>
              <a:t>9</a:t>
            </a:r>
            <a:r>
              <a:rPr lang="en-ZA" dirty="0" smtClean="0">
                <a:latin typeface="+mj-lt"/>
              </a:rPr>
              <a:t> </a:t>
            </a:r>
            <a:r>
              <a:rPr lang="en-ZA" dirty="0">
                <a:latin typeface="+mj-lt"/>
              </a:rPr>
              <a:t>- Highly winter active/non-dormant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SEED VARIETY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The </a:t>
            </a:r>
            <a:r>
              <a:rPr lang="en-ZA" b="1" dirty="0"/>
              <a:t>more</a:t>
            </a:r>
            <a:r>
              <a:rPr lang="en-ZA" dirty="0"/>
              <a:t> winter dormant a variety, </a:t>
            </a:r>
            <a:endParaRPr lang="en-ZA" dirty="0" smtClean="0"/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ZA" sz="2800" dirty="0" smtClean="0"/>
              <a:t>the </a:t>
            </a:r>
            <a:r>
              <a:rPr lang="en-ZA" sz="2800" b="1" dirty="0"/>
              <a:t>longer</a:t>
            </a:r>
            <a:r>
              <a:rPr lang="en-ZA" sz="2800" dirty="0"/>
              <a:t> its lifespan and </a:t>
            </a:r>
            <a:endParaRPr lang="en-ZA" sz="2800" dirty="0" smtClean="0"/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ZA" sz="2800" dirty="0" smtClean="0"/>
              <a:t>the </a:t>
            </a:r>
            <a:r>
              <a:rPr lang="en-ZA" sz="2800" dirty="0"/>
              <a:t>better adapted it is to </a:t>
            </a:r>
            <a:r>
              <a:rPr lang="en-ZA" sz="2800" b="1" dirty="0"/>
              <a:t>grazing</a:t>
            </a:r>
            <a:r>
              <a:rPr lang="en-ZA" sz="2800" dirty="0"/>
              <a:t>.</a:t>
            </a:r>
          </a:p>
          <a:p>
            <a:r>
              <a:rPr lang="en-ZA" dirty="0"/>
              <a:t>The </a:t>
            </a:r>
            <a:r>
              <a:rPr lang="en-ZA" b="1" dirty="0"/>
              <a:t>less</a:t>
            </a:r>
            <a:r>
              <a:rPr lang="en-ZA" dirty="0"/>
              <a:t> winter dormant a variety, </a:t>
            </a:r>
            <a:endParaRPr lang="en-ZA" dirty="0" smtClean="0"/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ZA" sz="2800" dirty="0" smtClean="0"/>
              <a:t>the </a:t>
            </a:r>
            <a:r>
              <a:rPr lang="en-ZA" sz="2800" b="1" dirty="0"/>
              <a:t>shorter</a:t>
            </a:r>
            <a:r>
              <a:rPr lang="en-ZA" sz="2800" dirty="0"/>
              <a:t> its lifespan and </a:t>
            </a:r>
            <a:endParaRPr lang="en-ZA" sz="2800" dirty="0" smtClean="0"/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ZA" sz="2800" dirty="0" smtClean="0"/>
              <a:t>the </a:t>
            </a:r>
            <a:r>
              <a:rPr lang="en-ZA" sz="2800" dirty="0"/>
              <a:t>more suited it is for </a:t>
            </a:r>
            <a:r>
              <a:rPr lang="en-ZA" sz="2800" b="1" dirty="0"/>
              <a:t>hay</a:t>
            </a:r>
            <a:r>
              <a:rPr lang="en-ZA" sz="2800" dirty="0"/>
              <a:t> production.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1551</TotalTime>
  <Words>1510</Words>
  <Application>Microsoft Office PowerPoint</Application>
  <PresentationFormat>On-screen Show (4:3)</PresentationFormat>
  <Paragraphs>486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Flow</vt:lpstr>
      <vt:lpstr>PRODUCTION AND MARKETING OF  LUCERNE </vt:lpstr>
      <vt:lpstr>OUTLINE</vt:lpstr>
      <vt:lpstr>LUCERNE PRODUCTION</vt:lpstr>
      <vt:lpstr>Paddock selection </vt:lpstr>
      <vt:lpstr>CLIMATIC CONDITIONS</vt:lpstr>
      <vt:lpstr>IRRIGATION</vt:lpstr>
      <vt:lpstr>SEED VARIETY</vt:lpstr>
      <vt:lpstr>SEED VARIETY</vt:lpstr>
      <vt:lpstr>SEED VARIETY</vt:lpstr>
      <vt:lpstr>SEED VARIETY</vt:lpstr>
      <vt:lpstr>SEED PRICES</vt:lpstr>
      <vt:lpstr>TIME OF PLANTING</vt:lpstr>
      <vt:lpstr>SOWING RATE</vt:lpstr>
      <vt:lpstr>SOIL pH AND LIMING</vt:lpstr>
      <vt:lpstr>YIELD</vt:lpstr>
      <vt:lpstr>HARVESTING TIME</vt:lpstr>
      <vt:lpstr>CROP ROTATION</vt:lpstr>
      <vt:lpstr>LUCERNE MARKETING</vt:lpstr>
      <vt:lpstr>LUCERNE CAN BE USED FOR:</vt:lpstr>
      <vt:lpstr>LUCERNE CAN BE USED FOR:</vt:lpstr>
      <vt:lpstr>LUCERNE CAN BE USED FOR:</vt:lpstr>
      <vt:lpstr>LUCERNE MARKETS</vt:lpstr>
      <vt:lpstr>LUCERNE MARKETS</vt:lpstr>
      <vt:lpstr>ECONOMICS</vt:lpstr>
      <vt:lpstr>ESTABLISHMENT COST</vt:lpstr>
      <vt:lpstr>ESTABLISHMENT COSTS</vt:lpstr>
      <vt:lpstr>PRODUCT INCOME</vt:lpstr>
      <vt:lpstr>PRODUCT INCOME</vt:lpstr>
      <vt:lpstr>LUCERNE PRICES</vt:lpstr>
      <vt:lpstr>ESTABLISHMENT YEAR COSTS</vt:lpstr>
      <vt:lpstr>ESTABLISHMENT YEAR COSTS</vt:lpstr>
      <vt:lpstr>PRODUCTION YEARS 2-5</vt:lpstr>
      <vt:lpstr>PRODUCTION YEARS 2-5</vt:lpstr>
      <vt:lpstr>GROSS MARGIN PER HA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AND MARKETING OF  LUCERNE</dc:title>
  <dc:creator>user</dc:creator>
  <cp:lastModifiedBy>Your User Name</cp:lastModifiedBy>
  <cp:revision>109</cp:revision>
  <dcterms:created xsi:type="dcterms:W3CDTF">2012-09-08T15:37:10Z</dcterms:created>
  <dcterms:modified xsi:type="dcterms:W3CDTF">2013-02-11T06:46:50Z</dcterms:modified>
</cp:coreProperties>
</file>